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41"/>
  </p:notesMasterIdLst>
  <p:handoutMasterIdLst>
    <p:handoutMasterId r:id="rId42"/>
  </p:handoutMasterIdLst>
  <p:sldIdLst>
    <p:sldId id="260" r:id="rId5"/>
    <p:sldId id="319" r:id="rId6"/>
    <p:sldId id="313" r:id="rId7"/>
    <p:sldId id="327" r:id="rId8"/>
    <p:sldId id="358" r:id="rId9"/>
    <p:sldId id="329" r:id="rId10"/>
    <p:sldId id="330" r:id="rId11"/>
    <p:sldId id="331" r:id="rId12"/>
    <p:sldId id="332" r:id="rId13"/>
    <p:sldId id="333" r:id="rId14"/>
    <p:sldId id="334" r:id="rId15"/>
    <p:sldId id="335" r:id="rId16"/>
    <p:sldId id="336" r:id="rId17"/>
    <p:sldId id="337" r:id="rId18"/>
    <p:sldId id="357" r:id="rId19"/>
    <p:sldId id="338" r:id="rId20"/>
    <p:sldId id="339" r:id="rId21"/>
    <p:sldId id="340" r:id="rId22"/>
    <p:sldId id="341" r:id="rId23"/>
    <p:sldId id="342" r:id="rId24"/>
    <p:sldId id="343" r:id="rId25"/>
    <p:sldId id="345" r:id="rId26"/>
    <p:sldId id="356" r:id="rId27"/>
    <p:sldId id="346" r:id="rId28"/>
    <p:sldId id="349" r:id="rId29"/>
    <p:sldId id="350" r:id="rId30"/>
    <p:sldId id="352" r:id="rId31"/>
    <p:sldId id="351" r:id="rId32"/>
    <p:sldId id="353" r:id="rId33"/>
    <p:sldId id="354" r:id="rId34"/>
    <p:sldId id="362" r:id="rId35"/>
    <p:sldId id="360" r:id="rId36"/>
    <p:sldId id="361" r:id="rId37"/>
    <p:sldId id="326" r:id="rId38"/>
    <p:sldId id="359" r:id="rId39"/>
    <p:sldId id="281" r:id="rId40"/>
  </p:sldIdLst>
  <p:sldSz cx="9144000" cy="5143500" type="screen16x9"/>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B2B2B2"/>
    <a:srgbClr val="00A651"/>
    <a:srgbClr val="75A832"/>
    <a:srgbClr val="78AB33"/>
    <a:srgbClr val="FFE300"/>
    <a:srgbClr val="FFFFFF"/>
    <a:srgbClr val="000000"/>
    <a:srgbClr val="2484C6"/>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0429" autoAdjust="0"/>
  </p:normalViewPr>
  <p:slideViewPr>
    <p:cSldViewPr snapToGrid="0">
      <p:cViewPr>
        <p:scale>
          <a:sx n="90" d="100"/>
          <a:sy n="90" d="100"/>
        </p:scale>
        <p:origin x="-2328" y="-1248"/>
      </p:cViewPr>
      <p:guideLst>
        <p:guide orient="horz" pos="237"/>
        <p:guide orient="horz" pos="1116"/>
        <p:guide orient="horz" pos="838"/>
        <p:guide orient="horz" pos="1816"/>
        <p:guide orient="horz" pos="669"/>
        <p:guide orient="horz" pos="3132"/>
        <p:guide pos="2876"/>
        <p:guide pos="218"/>
        <p:guide pos="428"/>
        <p:guide pos="5323"/>
        <p:guide pos="554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3" d="100"/>
          <a:sy n="73" d="100"/>
        </p:scale>
        <p:origin x="-2885"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5/25/2011</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extLst>
      <p:ext uri="{BB962C8B-B14F-4D97-AF65-F5344CB8AC3E}">
        <p14:creationId xmlns:p14="http://schemas.microsoft.com/office/powerpoint/2010/main" val="119494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5/25/2011</a:t>
            </a:fld>
            <a:endParaRPr lang="en-US" dirty="0"/>
          </a:p>
        </p:txBody>
      </p:sp>
      <p:sp>
        <p:nvSpPr>
          <p:cNvPr id="4" name="Slide Image Placeholder 3"/>
          <p:cNvSpPr>
            <a:spLocks noGrp="1" noRot="1" noChangeAspect="1"/>
          </p:cNvSpPr>
          <p:nvPr>
            <p:ph type="sldImg" idx="2"/>
          </p:nvPr>
        </p:nvSpPr>
        <p:spPr>
          <a:xfrm>
            <a:off x="914400" y="457200"/>
            <a:ext cx="4978400"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176511211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5/25/2011 3:15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5/25/2011 3:15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5/25/2011 3:15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458461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Cape Town Only!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74851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5/25/2011 3:15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795" y="1040219"/>
            <a:ext cx="3971925" cy="1638299"/>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45787" y="1529318"/>
            <a:ext cx="3971925" cy="163829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 &amp; A">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elated Content Layout">
    <p:spTree>
      <p:nvGrpSpPr>
        <p:cNvPr id="1" name=""/>
        <p:cNvGrpSpPr/>
        <p:nvPr/>
      </p:nvGrpSpPr>
      <p:grpSpPr>
        <a:xfrm>
          <a:off x="0" y="0"/>
          <a:ext cx="0" cy="0"/>
          <a:chOff x="0" y="0"/>
          <a:chExt cx="0" cy="0"/>
        </a:xfrm>
      </p:grpSpPr>
      <p:sp>
        <p:nvSpPr>
          <p:cNvPr id="11" name="Content Placeholder 10"/>
          <p:cNvSpPr>
            <a:spLocks noGrp="1"/>
          </p:cNvSpPr>
          <p:nvPr>
            <p:ph sz="quarter" idx="10" hasCustomPrompt="1"/>
          </p:nvPr>
        </p:nvSpPr>
        <p:spPr>
          <a:xfrm>
            <a:off x="381001" y="1101138"/>
            <a:ext cx="8018462" cy="612000"/>
          </a:xfrm>
          <a:prstGeom prst="roundRect">
            <a:avLst/>
          </a:prstGeom>
          <a:solidFill>
            <a:srgbClr val="000000">
              <a:alpha val="25098"/>
            </a:srgbClr>
          </a:solidFill>
          <a:ln w="2857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lstStyle>
            <a:lvl1pPr marL="0" algn="l" defTabSz="914099" rtl="0" eaLnBrk="1" fontAlgn="base" latinLnBrk="0" hangingPunct="1">
              <a:spcBef>
                <a:spcPct val="0"/>
              </a:spcBef>
              <a:spcAft>
                <a:spcPct val="0"/>
              </a:spcAft>
              <a:buFont typeface="Arial" pitchFamily="34" charset="0"/>
              <a:buNone/>
              <a:defRPr lang="en-US" sz="2000" b="0" kern="1200" cap="none" spc="0" dirty="0" smtClean="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2" name="Content Placeholder 10"/>
          <p:cNvSpPr>
            <a:spLocks noGrp="1"/>
          </p:cNvSpPr>
          <p:nvPr>
            <p:ph sz="quarter" idx="11" hasCustomPrompt="1"/>
          </p:nvPr>
        </p:nvSpPr>
        <p:spPr>
          <a:xfrm>
            <a:off x="381001" y="1800787"/>
            <a:ext cx="8018462" cy="612000"/>
          </a:xfrm>
          <a:prstGeom prst="roundRect">
            <a:avLst/>
          </a:prstGeom>
          <a:solidFill>
            <a:srgbClr val="000000">
              <a:alpha val="25098"/>
            </a:srgbClr>
          </a:solidFill>
          <a:ln w="28575">
            <a:solidFill>
              <a:schemeClr val="accent2"/>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lstStyle>
            <a:lvl1pPr marL="0" algn="l" defTabSz="914099" rtl="0" eaLnBrk="1" fontAlgn="base" latinLnBrk="0" hangingPunct="1">
              <a:spcBef>
                <a:spcPct val="0"/>
              </a:spcBef>
              <a:spcAft>
                <a:spcPct val="0"/>
              </a:spcAft>
              <a:buFont typeface="Arial" pitchFamily="34" charset="0"/>
              <a:buNone/>
              <a:defRPr lang="en-US" sz="20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3" name="Content Placeholder 10"/>
          <p:cNvSpPr>
            <a:spLocks noGrp="1"/>
          </p:cNvSpPr>
          <p:nvPr>
            <p:ph sz="quarter" idx="12" hasCustomPrompt="1"/>
          </p:nvPr>
        </p:nvSpPr>
        <p:spPr>
          <a:xfrm>
            <a:off x="381001" y="2500436"/>
            <a:ext cx="8018462" cy="612000"/>
          </a:xfrm>
          <a:prstGeom prst="roundRect">
            <a:avLst/>
          </a:prstGeom>
          <a:solidFill>
            <a:srgbClr val="000000">
              <a:alpha val="25098"/>
            </a:srgbClr>
          </a:solidFill>
          <a:ln w="28575">
            <a:solidFill>
              <a:schemeClr val="accent6"/>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lstStyle>
            <a:lvl1pPr marL="0" algn="l" defTabSz="914099" rtl="0" eaLnBrk="1" fontAlgn="base" latinLnBrk="0" hangingPunct="1">
              <a:spcBef>
                <a:spcPct val="0"/>
              </a:spcBef>
              <a:spcAft>
                <a:spcPct val="0"/>
              </a:spcAft>
              <a:buFont typeface="Arial" pitchFamily="34" charset="0"/>
              <a:buNone/>
              <a:defRPr lang="en-US" sz="20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4" name="Content Placeholder 10"/>
          <p:cNvSpPr>
            <a:spLocks noGrp="1"/>
          </p:cNvSpPr>
          <p:nvPr>
            <p:ph sz="quarter" idx="13" hasCustomPrompt="1"/>
          </p:nvPr>
        </p:nvSpPr>
        <p:spPr>
          <a:xfrm>
            <a:off x="381001" y="3200086"/>
            <a:ext cx="8018462" cy="612000"/>
          </a:xfrm>
          <a:prstGeom prst="roundRect">
            <a:avLst/>
          </a:prstGeom>
          <a:solidFill>
            <a:srgbClr val="000000">
              <a:alpha val="25098"/>
            </a:srgbClr>
          </a:solidFill>
          <a:ln w="28575">
            <a:solidFill>
              <a:schemeClr val="accent4"/>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lstStyle>
            <a:lvl1pPr marL="0" algn="l" defTabSz="914099" rtl="0" eaLnBrk="1" fontAlgn="base" latinLnBrk="0" hangingPunct="1">
              <a:spcBef>
                <a:spcPct val="0"/>
              </a:spcBef>
              <a:spcAft>
                <a:spcPct val="0"/>
              </a:spcAft>
              <a:buFont typeface="Arial" pitchFamily="34" charset="0"/>
              <a:buNone/>
              <a:defRPr lang="en-US" sz="2000" b="0" kern="1200" cap="none" spc="0" dirty="0" smtClean="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995241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4610" y="2918661"/>
            <a:ext cx="5971575" cy="1108445"/>
          </a:xfrm>
          <a:noFill/>
          <a:ln>
            <a:noFill/>
          </a:ln>
        </p:spPr>
        <p:txBody>
          <a:bodyPr lIns="180000" tIns="72000" rIns="144000" bIns="72000" anchor="t" anchorCtr="0">
            <a:noAutofit/>
          </a:bodyPr>
          <a:lstStyle>
            <a:lvl1pPr marL="0" indent="0" algn="l">
              <a:lnSpc>
                <a:spcPct val="80000"/>
              </a:lnSpc>
              <a:spcBef>
                <a:spcPts val="0"/>
              </a:spcBef>
              <a:buNone/>
              <a:defRPr sz="2400">
                <a:solidFill>
                  <a:schemeClr val="bg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083110" y="1483252"/>
            <a:ext cx="6450396" cy="1334384"/>
          </a:xfrm>
        </p:spPr>
        <p:txBody>
          <a:bodyPr lIns="144000" tIns="144000" rIns="144000" bIns="144000" anchor="b" anchorCtr="0">
            <a:noAutofit/>
          </a:bodyPr>
          <a:lstStyle>
            <a:lvl1pPr>
              <a:lnSpc>
                <a:spcPct val="80000"/>
              </a:lnSpc>
              <a:defRPr sz="3200" spc="0">
                <a:solidFill>
                  <a:schemeClr val="accent1"/>
                </a:solidFill>
                <a:effectLst/>
              </a:defRPr>
            </a:lvl1pPr>
          </a:lstStyle>
          <a:p>
            <a:r>
              <a:rPr lang="en-US" smtClean="0"/>
              <a:t>Click to edit Master title style</a:t>
            </a:r>
            <a:endParaRPr lang="en-US" dirty="0"/>
          </a:p>
        </p:txBody>
      </p:sp>
      <p:pic>
        <p:nvPicPr>
          <p:cNvPr id="5" name="Picture 2" descr="Microsoft logo and tagline"/>
          <p:cNvPicPr>
            <a:picLocks noChangeAspect="1" noChangeArrowheads="1"/>
          </p:cNvPicPr>
          <p:nvPr userDrawn="1"/>
        </p:nvPicPr>
        <p:blipFill>
          <a:blip r:embed="rId3"/>
          <a:srcRect r="25835" b="36765"/>
          <a:stretch>
            <a:fillRect/>
          </a:stretch>
        </p:blipFill>
        <p:spPr bwMode="black">
          <a:xfrm>
            <a:off x="351023" y="307503"/>
            <a:ext cx="1477778" cy="27176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8800" y="1066500"/>
            <a:ext cx="8382000" cy="1849737"/>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5942" y="3543300"/>
            <a:ext cx="4657063" cy="1390207"/>
          </a:xfrm>
        </p:spPr>
        <p:txBody>
          <a:bodyPr>
            <a:noAutofit/>
          </a:bodyPr>
          <a:lstStyle>
            <a:lvl1pPr marL="0" indent="0" algn="l">
              <a:lnSpc>
                <a:spcPct val="90000"/>
              </a:lnSpc>
              <a:spcBef>
                <a:spcPts val="0"/>
              </a:spcBef>
              <a:buNone/>
              <a:defRPr sz="2800">
                <a:solidFill>
                  <a:schemeClr val="accent1"/>
                </a:soli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944677" y="2376414"/>
            <a:ext cx="4646430"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1" u="none" strike="noStrike" kern="1200" cap="none" spc="-48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demo</a:t>
            </a:r>
          </a:p>
        </p:txBody>
      </p:sp>
    </p:spTree>
    <p:extLst>
      <p:ext uri="{BB962C8B-B14F-4D97-AF65-F5344CB8AC3E}">
        <p14:creationId xmlns:p14="http://schemas.microsoft.com/office/powerpoint/2010/main" val="5966868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058665"/>
            <a:ext cx="4114800" cy="2019014"/>
          </a:xfrm>
        </p:spPr>
        <p:txBody>
          <a:bodyPr/>
          <a:lstStyle>
            <a:lvl1pPr marL="339976" indent="-339976">
              <a:lnSpc>
                <a:spcPct val="90000"/>
              </a:lnSpc>
              <a:defRPr sz="2400">
                <a:latin typeface="+mn-lt"/>
              </a:defRPr>
            </a:lvl1pPr>
            <a:lvl2pPr marL="673338" indent="-325424">
              <a:lnSpc>
                <a:spcPct val="90000"/>
              </a:lnSpc>
              <a:defRPr sz="2400">
                <a:latin typeface="+mn-lt"/>
              </a:defRPr>
            </a:lvl2pPr>
            <a:lvl3pPr marL="953785" indent="-288384">
              <a:lnSpc>
                <a:spcPct val="90000"/>
              </a:lnSpc>
              <a:defRPr sz="2000">
                <a:latin typeface="+mn-lt"/>
              </a:defRPr>
            </a:lvl3pPr>
            <a:lvl4pPr marL="1227618" indent="-273833">
              <a:lnSpc>
                <a:spcPct val="90000"/>
              </a:lnSpc>
              <a:defRPr sz="1800">
                <a:latin typeface="+mn-lt"/>
              </a:defRPr>
            </a:lvl4pPr>
            <a:lvl5pPr marL="1516002" indent="-280447">
              <a:lnSpc>
                <a:spcPct val="90000"/>
              </a:lnSpc>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8665"/>
            <a:ext cx="4114800" cy="2019014"/>
          </a:xfrm>
        </p:spPr>
        <p:txBody>
          <a:bodyPr/>
          <a:lstStyle>
            <a:lvl1pPr marL="347914" indent="-347914">
              <a:lnSpc>
                <a:spcPct val="90000"/>
              </a:lnSpc>
              <a:defRPr sz="2400">
                <a:latin typeface="+mn-lt"/>
              </a:defRPr>
            </a:lvl1pPr>
            <a:lvl2pPr marL="673338" indent="-339976">
              <a:lnSpc>
                <a:spcPct val="90000"/>
              </a:lnSpc>
              <a:defRPr sz="2400">
                <a:latin typeface="+mn-lt"/>
              </a:defRPr>
            </a:lvl2pPr>
            <a:lvl3pPr marL="961722" indent="-302936">
              <a:lnSpc>
                <a:spcPct val="90000"/>
              </a:lnSpc>
              <a:defRPr sz="2000">
                <a:latin typeface="+mn-lt"/>
              </a:defRPr>
            </a:lvl3pPr>
            <a:lvl4pPr marL="1227618" indent="-265896">
              <a:lnSpc>
                <a:spcPct val="90000"/>
              </a:lnSpc>
              <a:defRPr sz="1800">
                <a:latin typeface="+mn-lt"/>
              </a:defRPr>
            </a:lvl4pPr>
            <a:lvl5pPr marL="1516002" indent="-273833">
              <a:lnSpc>
                <a:spcPct val="90000"/>
              </a:lnSpc>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42071817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740118"/>
            <a:ext cx="4114800" cy="664797"/>
          </a:xfrm>
        </p:spPr>
        <p:txBody>
          <a:bodyPr anchor="b"/>
          <a:lstStyle>
            <a:lvl1pPr marL="0" indent="0">
              <a:lnSpc>
                <a:spcPct val="90000"/>
              </a:lnSpc>
              <a:spcBef>
                <a:spcPts val="0"/>
              </a:spcBef>
              <a:buNone/>
              <a:defRPr sz="2400" b="1">
                <a:latin typeface="+mj-lt"/>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631156"/>
            <a:ext cx="4114800" cy="1855893"/>
          </a:xfrm>
        </p:spPr>
        <p:txBody>
          <a:bodyPr/>
          <a:lstStyle>
            <a:lvl1pPr marL="281770" indent="-281770">
              <a:defRPr sz="2300">
                <a:latin typeface="+mn-lt"/>
              </a:defRPr>
            </a:lvl1pPr>
            <a:lvl2pPr marL="562218" indent="-265896">
              <a:defRPr sz="2000">
                <a:latin typeface="+mn-lt"/>
              </a:defRPr>
            </a:lvl2pPr>
            <a:lvl3pPr marL="813562" indent="-243407">
              <a:defRPr sz="1800">
                <a:latin typeface="+mn-lt"/>
              </a:defRPr>
            </a:lvl3pPr>
            <a:lvl4pPr marL="1050354" indent="-228856">
              <a:defRPr sz="1700">
                <a:latin typeface="+mn-lt"/>
              </a:defRPr>
            </a:lvl4pPr>
            <a:lvl5pPr marL="1279210" indent="-206367">
              <a:defRPr sz="17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740118"/>
            <a:ext cx="4117019" cy="664797"/>
          </a:xfrm>
        </p:spPr>
        <p:txBody>
          <a:bodyPr anchor="b"/>
          <a:lstStyle>
            <a:lvl1pPr marL="0" indent="0">
              <a:lnSpc>
                <a:spcPct val="90000"/>
              </a:lnSpc>
              <a:spcBef>
                <a:spcPts val="0"/>
              </a:spcBef>
              <a:buNone/>
              <a:defRPr sz="2400" b="1">
                <a:latin typeface="+mj-lt"/>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117974" cy="1855893"/>
          </a:xfrm>
        </p:spPr>
        <p:txBody>
          <a:bodyPr/>
          <a:lstStyle>
            <a:lvl1pPr marL="296321" indent="-296321">
              <a:defRPr sz="2300">
                <a:latin typeface="+mn-lt"/>
              </a:defRPr>
            </a:lvl1pPr>
            <a:lvl2pPr marL="570155" indent="-273833">
              <a:defRPr sz="2000">
                <a:latin typeface="+mn-lt"/>
              </a:defRPr>
            </a:lvl2pPr>
            <a:lvl3pPr marL="821499" indent="-244730">
              <a:defRPr sz="1800">
                <a:latin typeface="+mn-lt"/>
              </a:defRPr>
            </a:lvl3pPr>
            <a:lvl4pPr marL="1050354" indent="-236793">
              <a:defRPr sz="1700">
                <a:latin typeface="+mn-lt"/>
              </a:defRPr>
            </a:lvl4pPr>
            <a:lvl5pPr marL="1279210" indent="-220919">
              <a:defRPr sz="17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ght background developer code">
    <p:spTree>
      <p:nvGrpSpPr>
        <p:cNvPr id="1" name=""/>
        <p:cNvGrpSpPr/>
        <p:nvPr/>
      </p:nvGrpSpPr>
      <p:grpSpPr>
        <a:xfrm>
          <a:off x="0" y="0"/>
          <a:ext cx="0" cy="0"/>
          <a:chOff x="0" y="0"/>
          <a:chExt cx="0" cy="0"/>
        </a:xfrm>
      </p:grpSpPr>
      <p:sp>
        <p:nvSpPr>
          <p:cNvPr id="4" name="Rectangle 3"/>
          <p:cNvSpPr/>
          <p:nvPr userDrawn="1"/>
        </p:nvSpPr>
        <p:spPr bwMode="auto">
          <a:xfrm>
            <a:off x="0" y="909084"/>
            <a:ext cx="9144000" cy="3923421"/>
          </a:xfrm>
          <a:prstGeom prst="rect">
            <a:avLst/>
          </a:prstGeom>
          <a:solidFill>
            <a:schemeClr val="bg1"/>
          </a:solidFill>
          <a:ln w="12700">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lstStyle/>
          <a:p>
            <a:pPr algn="ctr" defTabSz="914099"/>
            <a:endParaRPr lang="en-US" sz="2000" b="0" cap="none" spc="0" dirty="0" smtClean="0">
              <a:ln>
                <a:noFill/>
              </a:ln>
              <a:solidFill>
                <a:schemeClr val="tx1"/>
              </a:solidFill>
              <a:effectLst/>
              <a:latin typeface="Calibr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46075" y="1062037"/>
            <a:ext cx="8453438" cy="1292662"/>
          </a:xfrm>
        </p:spPr>
        <p:txBody>
          <a:bodyPr/>
          <a:lstStyle>
            <a:lvl1pPr marL="0" indent="0">
              <a:lnSpc>
                <a:spcPct val="80000"/>
              </a:lnSpc>
              <a:buFontTx/>
              <a:buNone/>
              <a:defRPr sz="2000" b="0">
                <a:solidFill>
                  <a:srgbClr val="292929"/>
                </a:solidFill>
                <a:latin typeface="Consolas" pitchFamily="49" charset="0"/>
                <a:cs typeface="Courier New" pitchFamily="49" charset="0"/>
              </a:defRPr>
            </a:lvl1pPr>
            <a:lvl2pPr marL="457200" indent="6350">
              <a:lnSpc>
                <a:spcPct val="80000"/>
              </a:lnSpc>
              <a:buFontTx/>
              <a:buNone/>
              <a:defRPr sz="1800" b="0">
                <a:solidFill>
                  <a:srgbClr val="292929"/>
                </a:solidFill>
                <a:latin typeface="Consolas" pitchFamily="49" charset="0"/>
                <a:cs typeface="Courier New" pitchFamily="49" charset="0"/>
              </a:defRPr>
            </a:lvl2pPr>
            <a:lvl3pPr marL="796925" indent="0">
              <a:lnSpc>
                <a:spcPct val="80000"/>
              </a:lnSpc>
              <a:buFontTx/>
              <a:buNone/>
              <a:defRPr sz="1600" b="0">
                <a:solidFill>
                  <a:srgbClr val="292929"/>
                </a:solidFill>
                <a:latin typeface="Consolas" pitchFamily="49" charset="0"/>
                <a:cs typeface="Courier New" pitchFamily="49" charset="0"/>
              </a:defRPr>
            </a:lvl3pPr>
            <a:lvl4pPr marL="1147763" indent="20638">
              <a:lnSpc>
                <a:spcPct val="80000"/>
              </a:lnSpc>
              <a:buFontTx/>
              <a:buNone/>
              <a:defRPr sz="1600" b="0">
                <a:solidFill>
                  <a:srgbClr val="292929"/>
                </a:solidFill>
                <a:latin typeface="Consolas" pitchFamily="49" charset="0"/>
                <a:cs typeface="Courier New" pitchFamily="49" charset="0"/>
              </a:defRPr>
            </a:lvl4pPr>
            <a:lvl5pPr marL="1489075" indent="0">
              <a:lnSpc>
                <a:spcPct val="80000"/>
              </a:lnSpc>
              <a:buFontTx/>
              <a:buNone/>
              <a:defRPr sz="1600" b="0">
                <a:solidFill>
                  <a:srgbClr val="292929"/>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userDrawn="1"/>
        </p:nvCxnSpPr>
        <p:spPr>
          <a:xfrm>
            <a:off x="0" y="4832505"/>
            <a:ext cx="9144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6"/>
          <p:cNvSpPr txBox="1">
            <a:spLocks/>
          </p:cNvSpPr>
          <p:nvPr userDrawn="1"/>
        </p:nvSpPr>
        <p:spPr>
          <a:xfrm>
            <a:off x="329201" y="4784652"/>
            <a:ext cx="2132964" cy="273844"/>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171450"/>
            <a:ext cx="8412459"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065610"/>
            <a:ext cx="8380800" cy="184973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p:nvSpPr>
        <p:spPr>
          <a:xfrm>
            <a:off x="329201" y="4784652"/>
            <a:ext cx="2132964" cy="273844"/>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 bg1="dk1" tx1="lt1" bg2="dk2" tx2="lt2" accent1="accent1" accent2="accent2" accent3="accent3" accent4="accent4" accent5="accent5" accent6="accent6" hlink="hlink" folHlink="folHlink"/>
  <p:sldLayoutIdLst>
    <p:sldLayoutId id="2147483738" r:id="rId1"/>
    <p:sldLayoutId id="2147483760" r:id="rId2"/>
    <p:sldLayoutId id="2147483741" r:id="rId3"/>
    <p:sldLayoutId id="2147483762" r:id="rId4"/>
    <p:sldLayoutId id="2147483742" r:id="rId5"/>
    <p:sldLayoutId id="2147483761" r:id="rId6"/>
    <p:sldLayoutId id="2147483743" r:id="rId7"/>
    <p:sldLayoutId id="2147483744" r:id="rId8"/>
    <p:sldLayoutId id="2147483745" r:id="rId9"/>
    <p:sldLayoutId id="2147483746" r:id="rId10"/>
    <p:sldLayoutId id="2147483757" r:id="rId11"/>
    <p:sldLayoutId id="2147483763"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3200" b="0" kern="1200" cap="none" spc="-100" baseline="0" dirty="0" smtClean="0">
          <a:ln w="3175">
            <a:noFill/>
          </a:ln>
          <a:solidFill>
            <a:schemeClr val="bg1"/>
          </a:solidFill>
          <a:effectLst/>
          <a:latin typeface="+mj-lt"/>
          <a:ea typeface="+mn-ea"/>
          <a:cs typeface="Arial" charset="0"/>
        </a:defRPr>
      </a:lvl1pPr>
    </p:titleStyle>
    <p:bodyStyle>
      <a:lvl1pPr marL="361950" indent="-361950" algn="l" defTabSz="914363" rtl="0" eaLnBrk="1" latinLnBrk="0" hangingPunct="1">
        <a:lnSpc>
          <a:spcPct val="90000"/>
        </a:lnSpc>
        <a:spcBef>
          <a:spcPct val="20000"/>
        </a:spcBef>
        <a:buSzPct val="100000"/>
        <a:buFontTx/>
        <a:buBlip>
          <a:blip r:embed="rId15"/>
        </a:buBlip>
        <a:defRPr sz="2600" kern="1200">
          <a:solidFill>
            <a:schemeClr val="bg1"/>
          </a:solidFill>
          <a:latin typeface="+mn-lt"/>
          <a:ea typeface="+mn-ea"/>
          <a:cs typeface="+mn-cs"/>
        </a:defRPr>
      </a:lvl1pPr>
      <a:lvl2pPr marL="808038" indent="-344488" algn="l" defTabSz="914363" rtl="0" eaLnBrk="1" latinLnBrk="0" hangingPunct="1">
        <a:lnSpc>
          <a:spcPct val="90000"/>
        </a:lnSpc>
        <a:spcBef>
          <a:spcPct val="20000"/>
        </a:spcBef>
        <a:buSzPct val="100000"/>
        <a:buFontTx/>
        <a:buBlip>
          <a:blip r:embed="rId15"/>
        </a:buBlip>
        <a:defRPr sz="2200" kern="1200">
          <a:solidFill>
            <a:schemeClr val="bg1"/>
          </a:solidFill>
          <a:latin typeface="+mn-lt"/>
          <a:ea typeface="+mn-ea"/>
          <a:cs typeface="+mn-cs"/>
        </a:defRPr>
      </a:lvl2pPr>
      <a:lvl3pPr marL="1168400" indent="-346075" algn="l" defTabSz="914363" rtl="0" eaLnBrk="1" latinLnBrk="0" hangingPunct="1">
        <a:lnSpc>
          <a:spcPct val="90000"/>
        </a:lnSpc>
        <a:spcBef>
          <a:spcPct val="20000"/>
        </a:spcBef>
        <a:buSzPct val="100000"/>
        <a:buFontTx/>
        <a:buBlip>
          <a:blip r:embed="rId15"/>
        </a:buBlip>
        <a:defRPr sz="2200" kern="1200">
          <a:solidFill>
            <a:schemeClr val="bg1"/>
          </a:solidFill>
          <a:latin typeface="+mn-lt"/>
          <a:ea typeface="+mn-ea"/>
          <a:cs typeface="+mn-cs"/>
        </a:defRPr>
      </a:lvl3pPr>
      <a:lvl4pPr marL="1516063" indent="-347663" algn="l" defTabSz="914363" rtl="0" eaLnBrk="1" latinLnBrk="0" hangingPunct="1">
        <a:lnSpc>
          <a:spcPct val="90000"/>
        </a:lnSpc>
        <a:spcBef>
          <a:spcPct val="20000"/>
        </a:spcBef>
        <a:buSzPct val="100000"/>
        <a:buFontTx/>
        <a:buBlip>
          <a:blip r:embed="rId15"/>
        </a:buBlip>
        <a:defRPr sz="2200" kern="1200">
          <a:solidFill>
            <a:schemeClr val="bg1"/>
          </a:solidFill>
          <a:latin typeface="+mn-lt"/>
          <a:ea typeface="+mn-ea"/>
          <a:cs typeface="+mn-cs"/>
        </a:defRPr>
      </a:lvl4pPr>
      <a:lvl5pPr marL="1852613" indent="-325438" algn="l" defTabSz="914363" rtl="0" eaLnBrk="1" latinLnBrk="0" hangingPunct="1">
        <a:lnSpc>
          <a:spcPct val="90000"/>
        </a:lnSpc>
        <a:spcBef>
          <a:spcPct val="20000"/>
        </a:spcBef>
        <a:buSzPct val="100000"/>
        <a:buFontTx/>
        <a:buBlip>
          <a:blip r:embed="rId15"/>
        </a:buBlip>
        <a:defRPr sz="22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sadev.co.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sadev.co.za/"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astronautforhire.com/2008/09/nasas-2009-astronaut-class-selection.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automapper.codeplex.com/" TargetMode="External"/><Relationship Id="rId2" Type="http://schemas.openxmlformats.org/officeDocument/2006/relationships/hyperlink" Target="http://zeromq.codeplex.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Start with data</a:t>
            </a:r>
            <a:endParaRPr lang="en-ZA" dirty="0"/>
          </a:p>
        </p:txBody>
      </p:sp>
      <p:sp>
        <p:nvSpPr>
          <p:cNvPr id="4" name="Flowchart: Magnetic Disk 3"/>
          <p:cNvSpPr/>
          <p:nvPr/>
        </p:nvSpPr>
        <p:spPr>
          <a:xfrm>
            <a:off x="905210" y="1054533"/>
            <a:ext cx="1522512" cy="2664296"/>
          </a:xfrm>
          <a:prstGeom prst="flowChartMagneticDisk">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smtClean="0">
                <a:solidFill>
                  <a:srgbClr val="FFFFFF"/>
                </a:solidFill>
                <a:latin typeface="Calibri" pitchFamily="34" charset="0"/>
              </a:rPr>
              <a:t>Structured &amp; </a:t>
            </a:r>
            <a:r>
              <a:rPr lang="en-ZA" sz="2000" dirty="0">
                <a:solidFill>
                  <a:srgbClr val="FFFFFF"/>
                </a:solidFill>
                <a:latin typeface="Calibri" pitchFamily="34" charset="0"/>
              </a:rPr>
              <a:t>Unstructured</a:t>
            </a:r>
          </a:p>
        </p:txBody>
      </p:sp>
      <p:sp>
        <p:nvSpPr>
          <p:cNvPr id="5" name="Rectangle 4"/>
          <p:cNvSpPr/>
          <p:nvPr/>
        </p:nvSpPr>
        <p:spPr>
          <a:xfrm rot="5400000">
            <a:off x="2251269" y="2098649"/>
            <a:ext cx="2664296" cy="576064"/>
          </a:xfrm>
          <a:prstGeom prst="rect">
            <a:avLst/>
          </a:prstGeom>
          <a:gradFill>
            <a:gsLst>
              <a:gs pos="0">
                <a:schemeClr val="accent3"/>
              </a:gs>
              <a:gs pos="100000">
                <a:srgbClr val="ED1C24"/>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LINQ 2 SQL</a:t>
            </a:r>
          </a:p>
        </p:txBody>
      </p:sp>
      <p:sp>
        <p:nvSpPr>
          <p:cNvPr id="6" name="Rectangle 5"/>
          <p:cNvSpPr/>
          <p:nvPr/>
        </p:nvSpPr>
        <p:spPr>
          <a:xfrm rot="5400000">
            <a:off x="3694996" y="2098649"/>
            <a:ext cx="2664296" cy="576064"/>
          </a:xfrm>
          <a:prstGeom prst="rect">
            <a:avLst/>
          </a:prstGeom>
          <a:gradFill>
            <a:gsLst>
              <a:gs pos="0">
                <a:schemeClr val="accent4"/>
              </a:gs>
              <a:gs pos="100000">
                <a:srgbClr val="5E2F7E"/>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Façade </a:t>
            </a:r>
          </a:p>
        </p:txBody>
      </p:sp>
      <p:cxnSp>
        <p:nvCxnSpPr>
          <p:cNvPr id="7" name="Straight Arrow Connector 6"/>
          <p:cNvCxnSpPr>
            <a:stCxn id="4" idx="4"/>
            <a:endCxn id="5" idx="2"/>
          </p:cNvCxnSpPr>
          <p:nvPr/>
        </p:nvCxnSpPr>
        <p:spPr>
          <a:xfrm>
            <a:off x="2427722" y="2386681"/>
            <a:ext cx="867663"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a:stCxn id="5" idx="0"/>
            <a:endCxn id="6" idx="2"/>
          </p:cNvCxnSpPr>
          <p:nvPr/>
        </p:nvCxnSpPr>
        <p:spPr>
          <a:xfrm>
            <a:off x="3871449" y="2386681"/>
            <a:ext cx="867663"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9" name="Rectangle 8"/>
          <p:cNvSpPr/>
          <p:nvPr/>
        </p:nvSpPr>
        <p:spPr>
          <a:xfrm rot="5400000">
            <a:off x="6582451" y="2098649"/>
            <a:ext cx="2664296" cy="576064"/>
          </a:xfrm>
          <a:prstGeom prst="rect">
            <a:avLst/>
          </a:prstGeom>
          <a:gradFill>
            <a:gsLst>
              <a:gs pos="0">
                <a:srgbClr val="FFE300"/>
              </a:gs>
              <a:gs pos="100000">
                <a:schemeClr val="accent6"/>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000000"/>
                </a:solidFill>
                <a:latin typeface="Calibri" pitchFamily="34" charset="0"/>
              </a:rPr>
              <a:t>WCF</a:t>
            </a:r>
          </a:p>
        </p:txBody>
      </p:sp>
      <p:cxnSp>
        <p:nvCxnSpPr>
          <p:cNvPr id="10" name="Straight Arrow Connector 9"/>
          <p:cNvCxnSpPr>
            <a:stCxn id="11" idx="0"/>
            <a:endCxn id="9" idx="2"/>
          </p:cNvCxnSpPr>
          <p:nvPr/>
        </p:nvCxnSpPr>
        <p:spPr>
          <a:xfrm>
            <a:off x="6758903" y="2386681"/>
            <a:ext cx="867664"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rot="5400000">
            <a:off x="5138723" y="2098649"/>
            <a:ext cx="2664296" cy="576064"/>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ZA" sz="2000" dirty="0">
                <a:solidFill>
                  <a:srgbClr val="000000"/>
                </a:solidFill>
                <a:latin typeface="Calibri" pitchFamily="34" charset="0"/>
              </a:rPr>
              <a:t>Data Access Operations</a:t>
            </a:r>
          </a:p>
        </p:txBody>
      </p:sp>
      <p:cxnSp>
        <p:nvCxnSpPr>
          <p:cNvPr id="12" name="Straight Arrow Connector 11"/>
          <p:cNvCxnSpPr>
            <a:stCxn id="6" idx="0"/>
            <a:endCxn id="11" idx="2"/>
          </p:cNvCxnSpPr>
          <p:nvPr/>
        </p:nvCxnSpPr>
        <p:spPr>
          <a:xfrm>
            <a:off x="5315176" y="2386681"/>
            <a:ext cx="867663"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46620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ZA" dirty="0"/>
          </a:p>
        </p:txBody>
      </p:sp>
      <p:sp>
        <p:nvSpPr>
          <p:cNvPr id="5" name="Text Placeholder 4"/>
          <p:cNvSpPr>
            <a:spLocks noGrp="1"/>
          </p:cNvSpPr>
          <p:nvPr>
            <p:ph type="body" sz="quarter" idx="10"/>
          </p:nvPr>
        </p:nvSpPr>
        <p:spPr/>
        <p:txBody>
          <a:bodyPr/>
          <a:lstStyle/>
          <a:p>
            <a:r>
              <a:rPr lang="en-US" dirty="0" smtClean="0"/>
              <a:t>demo</a:t>
            </a:r>
            <a:endParaRPr lang="en-ZA" dirty="0"/>
          </a:p>
        </p:txBody>
      </p:sp>
    </p:spTree>
    <p:extLst>
      <p:ext uri="{BB962C8B-B14F-4D97-AF65-F5344CB8AC3E}">
        <p14:creationId xmlns:p14="http://schemas.microsoft.com/office/powerpoint/2010/main" val="16453960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How does this cloud?</a:t>
            </a:r>
            <a:endParaRPr lang="en-ZA" dirty="0"/>
          </a:p>
        </p:txBody>
      </p:sp>
      <p:sp>
        <p:nvSpPr>
          <p:cNvPr id="5" name="Flowchart: Magnetic Disk 4"/>
          <p:cNvSpPr/>
          <p:nvPr/>
        </p:nvSpPr>
        <p:spPr>
          <a:xfrm>
            <a:off x="1456183" y="1239602"/>
            <a:ext cx="1522512" cy="2664296"/>
          </a:xfrm>
          <a:prstGeom prst="flowChartMagneticDisk">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smtClean="0">
                <a:solidFill>
                  <a:srgbClr val="FFFFFF"/>
                </a:solidFill>
                <a:latin typeface="Calibri" pitchFamily="34" charset="0"/>
              </a:rPr>
              <a:t>Structured &amp; </a:t>
            </a:r>
            <a:r>
              <a:rPr lang="en-ZA" sz="2000" dirty="0">
                <a:solidFill>
                  <a:srgbClr val="FFFFFF"/>
                </a:solidFill>
                <a:latin typeface="Calibri" pitchFamily="34" charset="0"/>
              </a:rPr>
              <a:t>Unstructured</a:t>
            </a:r>
          </a:p>
        </p:txBody>
      </p:sp>
      <p:sp>
        <p:nvSpPr>
          <p:cNvPr id="6" name="Rectangle 5"/>
          <p:cNvSpPr/>
          <p:nvPr/>
        </p:nvSpPr>
        <p:spPr>
          <a:xfrm rot="5400000">
            <a:off x="2928223" y="2283718"/>
            <a:ext cx="2664296" cy="576064"/>
          </a:xfrm>
          <a:prstGeom prst="rect">
            <a:avLst/>
          </a:prstGeom>
          <a:gradFill>
            <a:gsLst>
              <a:gs pos="0">
                <a:schemeClr val="accent3"/>
              </a:gs>
              <a:gs pos="100000">
                <a:srgbClr val="ED1C24"/>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LINQ 2 SQL</a:t>
            </a:r>
          </a:p>
        </p:txBody>
      </p:sp>
      <p:sp>
        <p:nvSpPr>
          <p:cNvPr id="7" name="Rectangle 6"/>
          <p:cNvSpPr/>
          <p:nvPr/>
        </p:nvSpPr>
        <p:spPr>
          <a:xfrm rot="5400000">
            <a:off x="4497931" y="2283718"/>
            <a:ext cx="2664296" cy="576064"/>
          </a:xfrm>
          <a:prstGeom prst="rect">
            <a:avLst/>
          </a:prstGeom>
          <a:gradFill>
            <a:gsLst>
              <a:gs pos="0">
                <a:schemeClr val="accent4"/>
              </a:gs>
              <a:gs pos="100000">
                <a:srgbClr val="5E2F7E"/>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Data Access Operations + Façade </a:t>
            </a:r>
          </a:p>
        </p:txBody>
      </p:sp>
      <p:cxnSp>
        <p:nvCxnSpPr>
          <p:cNvPr id="8" name="Straight Arrow Connector 7"/>
          <p:cNvCxnSpPr>
            <a:stCxn id="5" idx="4"/>
            <a:endCxn id="6" idx="2"/>
          </p:cNvCxnSpPr>
          <p:nvPr/>
        </p:nvCxnSpPr>
        <p:spPr>
          <a:xfrm>
            <a:off x="2978695" y="2571750"/>
            <a:ext cx="993644"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a:stCxn id="6" idx="0"/>
            <a:endCxn id="7" idx="2"/>
          </p:cNvCxnSpPr>
          <p:nvPr/>
        </p:nvCxnSpPr>
        <p:spPr>
          <a:xfrm>
            <a:off x="4548403" y="2571750"/>
            <a:ext cx="993644"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rot="5400000">
            <a:off x="3594297" y="1617644"/>
            <a:ext cx="1332148" cy="576064"/>
          </a:xfrm>
          <a:prstGeom prst="rect">
            <a:avLst/>
          </a:prstGeom>
          <a:gradFill>
            <a:gsLst>
              <a:gs pos="0">
                <a:schemeClr val="accent3"/>
              </a:gs>
              <a:gs pos="100000">
                <a:srgbClr val="ED1C24"/>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LINQ 2 SQL</a:t>
            </a:r>
          </a:p>
        </p:txBody>
      </p:sp>
      <p:cxnSp>
        <p:nvCxnSpPr>
          <p:cNvPr id="11" name="Straight Arrow Connector 10"/>
          <p:cNvCxnSpPr>
            <a:stCxn id="10" idx="0"/>
            <a:endCxn id="7" idx="2"/>
          </p:cNvCxnSpPr>
          <p:nvPr/>
        </p:nvCxnSpPr>
        <p:spPr>
          <a:xfrm>
            <a:off x="4548403" y="1905676"/>
            <a:ext cx="993644" cy="666074"/>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12" name="Flowchart: Magnetic Disk 11"/>
          <p:cNvSpPr/>
          <p:nvPr/>
        </p:nvSpPr>
        <p:spPr>
          <a:xfrm>
            <a:off x="1581811" y="1239602"/>
            <a:ext cx="1271255" cy="1332148"/>
          </a:xfrm>
          <a:prstGeom prst="flowChartMagneticDisk">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smtClean="0">
                <a:solidFill>
                  <a:srgbClr val="FFFFFF"/>
                </a:solidFill>
                <a:latin typeface="Calibri" pitchFamily="34" charset="0"/>
              </a:rPr>
              <a:t>Structured</a:t>
            </a:r>
            <a:endParaRPr lang="en-ZA" sz="2000" dirty="0">
              <a:solidFill>
                <a:srgbClr val="FFFFFF"/>
              </a:solidFill>
              <a:latin typeface="Calibri" pitchFamily="34" charset="0"/>
            </a:endParaRPr>
          </a:p>
        </p:txBody>
      </p:sp>
      <p:cxnSp>
        <p:nvCxnSpPr>
          <p:cNvPr id="13" name="Straight Arrow Connector 12"/>
          <p:cNvCxnSpPr>
            <a:stCxn id="12" idx="4"/>
            <a:endCxn id="10" idx="2"/>
          </p:cNvCxnSpPr>
          <p:nvPr/>
        </p:nvCxnSpPr>
        <p:spPr>
          <a:xfrm>
            <a:off x="2853066" y="1905676"/>
            <a:ext cx="1119273"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14" name="Rectangle 13"/>
          <p:cNvSpPr/>
          <p:nvPr/>
        </p:nvSpPr>
        <p:spPr>
          <a:xfrm>
            <a:off x="1581811" y="2869974"/>
            <a:ext cx="1271255" cy="1033923"/>
          </a:xfrm>
          <a:prstGeom prst="rect">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Blob Storage</a:t>
            </a:r>
          </a:p>
        </p:txBody>
      </p:sp>
      <p:cxnSp>
        <p:nvCxnSpPr>
          <p:cNvPr id="15" name="Straight Arrow Connector 14"/>
          <p:cNvCxnSpPr>
            <a:stCxn id="14" idx="3"/>
            <a:endCxn id="7" idx="2"/>
          </p:cNvCxnSpPr>
          <p:nvPr/>
        </p:nvCxnSpPr>
        <p:spPr>
          <a:xfrm flipV="1">
            <a:off x="2853066" y="2571750"/>
            <a:ext cx="2688981" cy="815186"/>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16" name="Rectangle 15"/>
          <p:cNvSpPr/>
          <p:nvPr/>
        </p:nvSpPr>
        <p:spPr>
          <a:xfrm rot="5400000">
            <a:off x="6067638" y="2283719"/>
            <a:ext cx="2664296" cy="576064"/>
          </a:xfrm>
          <a:prstGeom prst="rect">
            <a:avLst/>
          </a:prstGeom>
          <a:gradFill>
            <a:gsLst>
              <a:gs pos="0">
                <a:srgbClr val="FFE300"/>
              </a:gs>
              <a:gs pos="100000">
                <a:schemeClr val="accent6"/>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000000"/>
                </a:solidFill>
                <a:latin typeface="Calibri" pitchFamily="34" charset="0"/>
              </a:rPr>
              <a:t>WCF</a:t>
            </a:r>
          </a:p>
        </p:txBody>
      </p:sp>
      <p:cxnSp>
        <p:nvCxnSpPr>
          <p:cNvPr id="17" name="Straight Arrow Connector 16"/>
          <p:cNvCxnSpPr>
            <a:stCxn id="7" idx="0"/>
            <a:endCxn id="16" idx="2"/>
          </p:cNvCxnSpPr>
          <p:nvPr/>
        </p:nvCxnSpPr>
        <p:spPr>
          <a:xfrm>
            <a:off x="6118111" y="2571750"/>
            <a:ext cx="993643" cy="1"/>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39801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8"/>
                                        </p:tgtEl>
                                      </p:cBhvr>
                                    </p:animEffect>
                                    <p:anim calcmode="lin" valueType="num">
                                      <p:cBhvr>
                                        <p:cTn id="17" dur="1000"/>
                                        <p:tgtEl>
                                          <p:spTgt spid="8"/>
                                        </p:tgtEl>
                                        <p:attrNameLst>
                                          <p:attrName>ppt_x</p:attrName>
                                        </p:attrNameLst>
                                      </p:cBhvr>
                                      <p:tavLst>
                                        <p:tav tm="0">
                                          <p:val>
                                            <p:strVal val="ppt_x"/>
                                          </p:val>
                                        </p:tav>
                                        <p:tav tm="100000">
                                          <p:val>
                                            <p:strVal val="ppt_x"/>
                                          </p:val>
                                        </p:tav>
                                      </p:tavLst>
                                    </p:anim>
                                    <p:anim calcmode="lin" valueType="num">
                                      <p:cBhvr>
                                        <p:cTn id="18" dur="1000"/>
                                        <p:tgtEl>
                                          <p:spTgt spid="8"/>
                                        </p:tgtEl>
                                        <p:attrNameLst>
                                          <p:attrName>ppt_y</p:attrName>
                                        </p:attrNameLst>
                                      </p:cBhvr>
                                      <p:tavLst>
                                        <p:tav tm="0">
                                          <p:val>
                                            <p:strVal val="ppt_y"/>
                                          </p:val>
                                        </p:tav>
                                        <p:tav tm="100000">
                                          <p:val>
                                            <p:strVal val="ppt_y+.1"/>
                                          </p:val>
                                        </p:tav>
                                      </p:tavLst>
                                    </p:anim>
                                    <p:set>
                                      <p:cBhvr>
                                        <p:cTn id="19" dur="1" fill="hold">
                                          <p:stCondLst>
                                            <p:cond delay="999"/>
                                          </p:stCondLst>
                                        </p:cTn>
                                        <p:tgtEl>
                                          <p:spTgt spid="8"/>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5"/>
                                        </p:tgtEl>
                                      </p:cBhvr>
                                    </p:animEffect>
                                    <p:anim calcmode="lin" valueType="num">
                                      <p:cBhvr>
                                        <p:cTn id="22" dur="1000"/>
                                        <p:tgtEl>
                                          <p:spTgt spid="5"/>
                                        </p:tgtEl>
                                        <p:attrNameLst>
                                          <p:attrName>ppt_x</p:attrName>
                                        </p:attrNameLst>
                                      </p:cBhvr>
                                      <p:tavLst>
                                        <p:tav tm="0">
                                          <p:val>
                                            <p:strVal val="ppt_x"/>
                                          </p:val>
                                        </p:tav>
                                        <p:tav tm="100000">
                                          <p:val>
                                            <p:strVal val="ppt_x"/>
                                          </p:val>
                                        </p:tav>
                                      </p:tavLst>
                                    </p:anim>
                                    <p:anim calcmode="lin" valueType="num">
                                      <p:cBhvr>
                                        <p:cTn id="23" dur="1000"/>
                                        <p:tgtEl>
                                          <p:spTgt spid="5"/>
                                        </p:tgtEl>
                                        <p:attrNameLst>
                                          <p:attrName>ppt_y</p:attrName>
                                        </p:attrNameLst>
                                      </p:cBhvr>
                                      <p:tavLst>
                                        <p:tav tm="0">
                                          <p:val>
                                            <p:strVal val="ppt_y"/>
                                          </p:val>
                                        </p:tav>
                                        <p:tav tm="100000">
                                          <p:val>
                                            <p:strVal val="ppt_y+.1"/>
                                          </p:val>
                                        </p:tav>
                                      </p:tavLst>
                                    </p:anim>
                                    <p:set>
                                      <p:cBhvr>
                                        <p:cTn id="24" dur="1" fill="hold">
                                          <p:stCondLst>
                                            <p:cond delay="9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Overkill for crud?</a:t>
            </a:r>
            <a:endParaRPr lang="en-ZA" dirty="0"/>
          </a:p>
        </p:txBody>
      </p:sp>
      <p:sp>
        <p:nvSpPr>
          <p:cNvPr id="3" name="Flowchart: Magnetic Disk 2"/>
          <p:cNvSpPr/>
          <p:nvPr/>
        </p:nvSpPr>
        <p:spPr>
          <a:xfrm>
            <a:off x="2267744" y="1239602"/>
            <a:ext cx="1522512" cy="2664296"/>
          </a:xfrm>
          <a:prstGeom prst="flowChartMagneticDisk">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smtClean="0">
                <a:solidFill>
                  <a:srgbClr val="FFFFFF"/>
                </a:solidFill>
                <a:latin typeface="Calibri" pitchFamily="34" charset="0"/>
              </a:rPr>
              <a:t>Structured &amp; </a:t>
            </a:r>
            <a:r>
              <a:rPr lang="en-ZA" sz="2000" dirty="0">
                <a:solidFill>
                  <a:srgbClr val="FFFFFF"/>
                </a:solidFill>
                <a:latin typeface="Calibri" pitchFamily="34" charset="0"/>
              </a:rPr>
              <a:t>Unstructured</a:t>
            </a:r>
          </a:p>
        </p:txBody>
      </p:sp>
      <p:sp>
        <p:nvSpPr>
          <p:cNvPr id="4" name="Rectangle 3"/>
          <p:cNvSpPr/>
          <p:nvPr/>
        </p:nvSpPr>
        <p:spPr>
          <a:xfrm rot="5400000">
            <a:off x="3713076" y="2283718"/>
            <a:ext cx="2664296" cy="576064"/>
          </a:xfrm>
          <a:prstGeom prst="rect">
            <a:avLst/>
          </a:prstGeom>
          <a:gradFill>
            <a:gsLst>
              <a:gs pos="0">
                <a:schemeClr val="accent3"/>
              </a:gs>
              <a:gs pos="100000">
                <a:srgbClr val="ED1C24"/>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LINQ 2 SQL</a:t>
            </a:r>
          </a:p>
        </p:txBody>
      </p:sp>
      <p:sp>
        <p:nvSpPr>
          <p:cNvPr id="5" name="Rectangle 4"/>
          <p:cNvSpPr/>
          <p:nvPr/>
        </p:nvSpPr>
        <p:spPr>
          <a:xfrm rot="5400000">
            <a:off x="5256076" y="2283718"/>
            <a:ext cx="2664296" cy="576064"/>
          </a:xfrm>
          <a:prstGeom prst="rect">
            <a:avLst/>
          </a:prstGeom>
          <a:gradFill>
            <a:gsLst>
              <a:gs pos="0">
                <a:srgbClr val="FFE300"/>
              </a:gs>
              <a:gs pos="100000">
                <a:schemeClr val="accent6"/>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smtClean="0">
                <a:solidFill>
                  <a:srgbClr val="000000"/>
                </a:solidFill>
                <a:latin typeface="Calibri" pitchFamily="34" charset="0"/>
              </a:rPr>
              <a:t>oData*</a:t>
            </a:r>
            <a:endParaRPr lang="en-ZA" sz="2000" dirty="0">
              <a:solidFill>
                <a:srgbClr val="000000"/>
              </a:solidFill>
              <a:latin typeface="Calibri" pitchFamily="34" charset="0"/>
            </a:endParaRPr>
          </a:p>
        </p:txBody>
      </p:sp>
      <p:cxnSp>
        <p:nvCxnSpPr>
          <p:cNvPr id="6" name="Straight Arrow Connector 5"/>
          <p:cNvCxnSpPr>
            <a:stCxn id="3" idx="4"/>
            <a:endCxn id="4" idx="2"/>
          </p:cNvCxnSpPr>
          <p:nvPr/>
        </p:nvCxnSpPr>
        <p:spPr>
          <a:xfrm>
            <a:off x="3790256" y="2571750"/>
            <a:ext cx="966936"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a:stCxn id="4" idx="0"/>
            <a:endCxn id="5" idx="2"/>
          </p:cNvCxnSpPr>
          <p:nvPr/>
        </p:nvCxnSpPr>
        <p:spPr>
          <a:xfrm>
            <a:off x="5333256" y="2571750"/>
            <a:ext cx="966936"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657951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Data Design Proven Practises</a:t>
            </a:r>
            <a:endParaRPr lang="en-ZA" dirty="0"/>
          </a:p>
        </p:txBody>
      </p:sp>
      <p:sp>
        <p:nvSpPr>
          <p:cNvPr id="3" name="Content Placeholder 2"/>
          <p:cNvSpPr>
            <a:spLocks noGrp="1"/>
          </p:cNvSpPr>
          <p:nvPr>
            <p:ph idx="1"/>
          </p:nvPr>
        </p:nvSpPr>
        <p:spPr>
          <a:xfrm>
            <a:off x="388800" y="1066500"/>
            <a:ext cx="8382000" cy="3542508"/>
          </a:xfrm>
        </p:spPr>
        <p:txBody>
          <a:bodyPr/>
          <a:lstStyle/>
          <a:p>
            <a:endParaRPr lang="en-ZA" dirty="0" smtClean="0"/>
          </a:p>
          <a:p>
            <a:r>
              <a:rPr lang="en-ZA" dirty="0"/>
              <a:t>Choose where appropriate</a:t>
            </a:r>
          </a:p>
          <a:p>
            <a:pPr lvl="1"/>
            <a:r>
              <a:rPr lang="en-ZA" dirty="0"/>
              <a:t>Relational data: </a:t>
            </a:r>
            <a:r>
              <a:rPr lang="en-ZA" dirty="0" smtClean="0"/>
              <a:t>SQL </a:t>
            </a:r>
            <a:r>
              <a:rPr lang="en-ZA" dirty="0"/>
              <a:t>Server ≡</a:t>
            </a:r>
            <a:r>
              <a:rPr lang="en-ZA" dirty="0" smtClean="0"/>
              <a:t> </a:t>
            </a:r>
            <a:r>
              <a:rPr lang="en-ZA" dirty="0"/>
              <a:t>SQL Azure</a:t>
            </a:r>
          </a:p>
          <a:p>
            <a:pPr lvl="1"/>
            <a:r>
              <a:rPr lang="en-ZA" dirty="0"/>
              <a:t>Blobs: </a:t>
            </a:r>
            <a:r>
              <a:rPr lang="en-ZA" dirty="0" smtClean="0"/>
              <a:t>File </a:t>
            </a:r>
            <a:r>
              <a:rPr lang="en-ZA" dirty="0"/>
              <a:t>system ≡</a:t>
            </a:r>
            <a:r>
              <a:rPr lang="en-ZA" dirty="0" smtClean="0"/>
              <a:t>  </a:t>
            </a:r>
            <a:r>
              <a:rPr lang="en-ZA" dirty="0"/>
              <a:t>Blob storage</a:t>
            </a:r>
          </a:p>
          <a:p>
            <a:pPr lvl="1"/>
            <a:r>
              <a:rPr lang="en-ZA" dirty="0" smtClean="0"/>
              <a:t>Queues: MSMQ </a:t>
            </a:r>
            <a:r>
              <a:rPr lang="en-ZA" dirty="0"/>
              <a:t>≡</a:t>
            </a:r>
            <a:r>
              <a:rPr lang="en-ZA" dirty="0" smtClean="0"/>
              <a:t> </a:t>
            </a:r>
            <a:r>
              <a:rPr lang="en-ZA" dirty="0"/>
              <a:t>AppFabric </a:t>
            </a:r>
            <a:r>
              <a:rPr lang="en-ZA" dirty="0" smtClean="0"/>
              <a:t>2.0</a:t>
            </a:r>
            <a:endParaRPr lang="en-ZA" dirty="0"/>
          </a:p>
          <a:p>
            <a:r>
              <a:rPr lang="en-ZA" dirty="0" smtClean="0"/>
              <a:t>Potential pain </a:t>
            </a:r>
            <a:r>
              <a:rPr lang="en-ZA" dirty="0"/>
              <a:t>areas</a:t>
            </a:r>
          </a:p>
          <a:p>
            <a:pPr lvl="1"/>
            <a:r>
              <a:rPr lang="en-ZA" dirty="0"/>
              <a:t>Limited Data Types</a:t>
            </a:r>
          </a:p>
          <a:p>
            <a:pPr lvl="1"/>
            <a:r>
              <a:rPr lang="en-ZA" dirty="0"/>
              <a:t>Keep Data Size, Growth &amp; Transaction Volume in min</a:t>
            </a:r>
          </a:p>
          <a:p>
            <a:r>
              <a:rPr lang="en-ZA" dirty="0"/>
              <a:t>Reduce logic in SQL </a:t>
            </a:r>
            <a:r>
              <a:rPr lang="en-ZA" dirty="0" smtClean="0"/>
              <a:t>databases</a:t>
            </a:r>
            <a:endParaRPr lang="en-ZA" dirty="0"/>
          </a:p>
        </p:txBody>
      </p:sp>
    </p:spTree>
    <p:extLst>
      <p:ext uri="{BB962C8B-B14F-4D97-AF65-F5344CB8AC3E}">
        <p14:creationId xmlns:p14="http://schemas.microsoft.com/office/powerpoint/2010/main" val="364114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Connectivity Design Proven Practises</a:t>
            </a:r>
            <a:endParaRPr lang="en-ZA" dirty="0"/>
          </a:p>
        </p:txBody>
      </p:sp>
      <p:sp>
        <p:nvSpPr>
          <p:cNvPr id="3" name="Content Placeholder 2"/>
          <p:cNvSpPr>
            <a:spLocks noGrp="1"/>
          </p:cNvSpPr>
          <p:nvPr>
            <p:ph idx="1"/>
          </p:nvPr>
        </p:nvSpPr>
        <p:spPr>
          <a:xfrm>
            <a:off x="388800" y="1066500"/>
            <a:ext cx="8382000" cy="2480679"/>
          </a:xfrm>
        </p:spPr>
        <p:txBody>
          <a:bodyPr/>
          <a:lstStyle/>
          <a:p>
            <a:endParaRPr lang="en-ZA" dirty="0" smtClean="0"/>
          </a:p>
          <a:p>
            <a:r>
              <a:rPr lang="en-ZA" dirty="0" smtClean="0"/>
              <a:t>Interface (contract) based design</a:t>
            </a:r>
            <a:endParaRPr lang="en-ZA" dirty="0"/>
          </a:p>
          <a:p>
            <a:r>
              <a:rPr lang="en-ZA" dirty="0"/>
              <a:t>Uses standards</a:t>
            </a:r>
          </a:p>
          <a:p>
            <a:r>
              <a:rPr lang="en-ZA" dirty="0"/>
              <a:t>Abstract the connectivity layer away from the logic layer</a:t>
            </a:r>
          </a:p>
          <a:p>
            <a:r>
              <a:rPr lang="en-ZA" dirty="0"/>
              <a:t>* non marketing way to tell you to use </a:t>
            </a:r>
            <a:r>
              <a:rPr lang="en-ZA" dirty="0" smtClean="0"/>
              <a:t>WCF</a:t>
            </a:r>
            <a:endParaRPr lang="en-ZA" dirty="0"/>
          </a:p>
        </p:txBody>
      </p:sp>
    </p:spTree>
    <p:extLst>
      <p:ext uri="{BB962C8B-B14F-4D97-AF65-F5344CB8AC3E}">
        <p14:creationId xmlns:p14="http://schemas.microsoft.com/office/powerpoint/2010/main" val="2693113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Features we want in processing</a:t>
            </a:r>
            <a:endParaRPr lang="en-ZA" dirty="0"/>
          </a:p>
        </p:txBody>
      </p:sp>
      <p:sp>
        <p:nvSpPr>
          <p:cNvPr id="3" name="Content Placeholder 2"/>
          <p:cNvSpPr>
            <a:spLocks noGrp="1"/>
          </p:cNvSpPr>
          <p:nvPr>
            <p:ph idx="1"/>
          </p:nvPr>
        </p:nvSpPr>
        <p:spPr>
          <a:xfrm>
            <a:off x="388800" y="1066500"/>
            <a:ext cx="8382000" cy="3000821"/>
          </a:xfrm>
        </p:spPr>
        <p:txBody>
          <a:bodyPr/>
          <a:lstStyle/>
          <a:p>
            <a:endParaRPr lang="en-ZA" dirty="0" smtClean="0"/>
          </a:p>
          <a:p>
            <a:r>
              <a:rPr lang="en-ZA" dirty="0"/>
              <a:t>ASAP Asynchronicity </a:t>
            </a:r>
          </a:p>
          <a:p>
            <a:r>
              <a:rPr lang="en-ZA" dirty="0" smtClean="0"/>
              <a:t>Light with data </a:t>
            </a:r>
            <a:endParaRPr lang="en-ZA" dirty="0"/>
          </a:p>
          <a:p>
            <a:r>
              <a:rPr lang="en-ZA" dirty="0"/>
              <a:t>Great WCF, REST &amp; oData support</a:t>
            </a:r>
          </a:p>
          <a:p>
            <a:r>
              <a:rPr lang="en-ZA" dirty="0"/>
              <a:t>Persistable</a:t>
            </a:r>
          </a:p>
          <a:p>
            <a:r>
              <a:rPr lang="en-ZA" dirty="0"/>
              <a:t>Monitoring * </a:t>
            </a:r>
          </a:p>
          <a:p>
            <a:r>
              <a:rPr lang="en-ZA" dirty="0"/>
              <a:t>Caching </a:t>
            </a:r>
            <a:r>
              <a:rPr lang="en-ZA" dirty="0" smtClean="0"/>
              <a:t>*</a:t>
            </a:r>
            <a:endParaRPr lang="en-ZA" dirty="0"/>
          </a:p>
        </p:txBody>
      </p:sp>
    </p:spTree>
    <p:extLst>
      <p:ext uri="{BB962C8B-B14F-4D97-AF65-F5344CB8AC3E}">
        <p14:creationId xmlns:p14="http://schemas.microsoft.com/office/powerpoint/2010/main" val="3894742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Structure of our processing</a:t>
            </a:r>
            <a:endParaRPr lang="en-ZA" dirty="0"/>
          </a:p>
        </p:txBody>
      </p:sp>
      <p:sp>
        <p:nvSpPr>
          <p:cNvPr id="4" name="Rectangle 3"/>
          <p:cNvSpPr/>
          <p:nvPr/>
        </p:nvSpPr>
        <p:spPr>
          <a:xfrm>
            <a:off x="1882552" y="2078546"/>
            <a:ext cx="914400" cy="914400"/>
          </a:xfrm>
          <a:prstGeom prst="rect">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Service</a:t>
            </a:r>
          </a:p>
        </p:txBody>
      </p:sp>
      <p:sp>
        <p:nvSpPr>
          <p:cNvPr id="5" name="Rectangle 4"/>
          <p:cNvSpPr/>
          <p:nvPr/>
        </p:nvSpPr>
        <p:spPr>
          <a:xfrm>
            <a:off x="3394720" y="854410"/>
            <a:ext cx="914400" cy="914400"/>
          </a:xfrm>
          <a:prstGeom prst="rect">
            <a:avLst/>
          </a:prstGeom>
          <a:gradFill>
            <a:gsLst>
              <a:gs pos="0">
                <a:schemeClr val="accent3"/>
              </a:gs>
              <a:gs pos="100000">
                <a:srgbClr val="ED1C24"/>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Service</a:t>
            </a:r>
          </a:p>
        </p:txBody>
      </p:sp>
      <p:sp>
        <p:nvSpPr>
          <p:cNvPr id="6" name="Rectangle 5"/>
          <p:cNvSpPr/>
          <p:nvPr/>
        </p:nvSpPr>
        <p:spPr>
          <a:xfrm>
            <a:off x="4834880" y="854410"/>
            <a:ext cx="914400" cy="914400"/>
          </a:xfrm>
          <a:prstGeom prst="rect">
            <a:avLst/>
          </a:prstGeom>
          <a:gradFill>
            <a:gsLst>
              <a:gs pos="0">
                <a:schemeClr val="accent4"/>
              </a:gs>
              <a:gs pos="100000">
                <a:srgbClr val="5E2F7E"/>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Service</a:t>
            </a:r>
          </a:p>
        </p:txBody>
      </p:sp>
      <p:sp>
        <p:nvSpPr>
          <p:cNvPr id="7" name="Rectangle 6"/>
          <p:cNvSpPr/>
          <p:nvPr/>
        </p:nvSpPr>
        <p:spPr>
          <a:xfrm>
            <a:off x="6347048" y="2078546"/>
            <a:ext cx="914400" cy="914400"/>
          </a:xfrm>
          <a:prstGeom prst="rect">
            <a:avLst/>
          </a:prstGeom>
          <a:gradFill>
            <a:gsLst>
              <a:gs pos="0">
                <a:srgbClr val="FFE300"/>
              </a:gs>
              <a:gs pos="100000">
                <a:schemeClr val="accent6"/>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000000"/>
                </a:solidFill>
                <a:latin typeface="Calibri" pitchFamily="34" charset="0"/>
              </a:rPr>
              <a:t>Service</a:t>
            </a:r>
          </a:p>
        </p:txBody>
      </p:sp>
      <p:sp>
        <p:nvSpPr>
          <p:cNvPr id="8" name="Rectangle 7"/>
          <p:cNvSpPr/>
          <p:nvPr/>
        </p:nvSpPr>
        <p:spPr>
          <a:xfrm>
            <a:off x="1882552" y="3374690"/>
            <a:ext cx="5378896" cy="9144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Data</a:t>
            </a:r>
          </a:p>
        </p:txBody>
      </p:sp>
      <p:cxnSp>
        <p:nvCxnSpPr>
          <p:cNvPr id="9" name="Straight Arrow Connector 8"/>
          <p:cNvCxnSpPr>
            <a:stCxn id="4" idx="2"/>
            <a:endCxn id="8" idx="0"/>
          </p:cNvCxnSpPr>
          <p:nvPr/>
        </p:nvCxnSpPr>
        <p:spPr>
          <a:xfrm>
            <a:off x="2339752" y="2992946"/>
            <a:ext cx="2232248" cy="38174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a:stCxn id="5" idx="2"/>
            <a:endCxn id="8" idx="0"/>
          </p:cNvCxnSpPr>
          <p:nvPr/>
        </p:nvCxnSpPr>
        <p:spPr>
          <a:xfrm>
            <a:off x="3851920" y="1768810"/>
            <a:ext cx="720080" cy="16058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a:stCxn id="6" idx="1"/>
            <a:endCxn id="5" idx="3"/>
          </p:cNvCxnSpPr>
          <p:nvPr/>
        </p:nvCxnSpPr>
        <p:spPr>
          <a:xfrm flipH="1">
            <a:off x="4309120" y="1311610"/>
            <a:ext cx="52576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stCxn id="7" idx="1"/>
            <a:endCxn id="5" idx="3"/>
          </p:cNvCxnSpPr>
          <p:nvPr/>
        </p:nvCxnSpPr>
        <p:spPr>
          <a:xfrm flipH="1" flipV="1">
            <a:off x="4309120" y="1311610"/>
            <a:ext cx="2037928" cy="12241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a:stCxn id="7" idx="1"/>
            <a:endCxn id="8" idx="0"/>
          </p:cNvCxnSpPr>
          <p:nvPr/>
        </p:nvCxnSpPr>
        <p:spPr>
          <a:xfrm flipH="1">
            <a:off x="4572000" y="2535746"/>
            <a:ext cx="1775048" cy="83894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28125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ZA" dirty="0"/>
          </a:p>
        </p:txBody>
      </p:sp>
      <p:sp>
        <p:nvSpPr>
          <p:cNvPr id="5" name="Text Placeholder 4"/>
          <p:cNvSpPr>
            <a:spLocks noGrp="1"/>
          </p:cNvSpPr>
          <p:nvPr>
            <p:ph type="body" sz="quarter" idx="10"/>
          </p:nvPr>
        </p:nvSpPr>
        <p:spPr/>
        <p:txBody>
          <a:bodyPr/>
          <a:lstStyle/>
          <a:p>
            <a:r>
              <a:rPr lang="en-US" dirty="0" smtClean="0"/>
              <a:t>demo</a:t>
            </a:r>
            <a:endParaRPr lang="en-ZA" dirty="0"/>
          </a:p>
        </p:txBody>
      </p:sp>
    </p:spTree>
    <p:extLst>
      <p:ext uri="{BB962C8B-B14F-4D97-AF65-F5344CB8AC3E}">
        <p14:creationId xmlns:p14="http://schemas.microsoft.com/office/powerpoint/2010/main" val="288268001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How does this cloud?</a:t>
            </a:r>
            <a:endParaRPr lang="en-ZA" dirty="0"/>
          </a:p>
        </p:txBody>
      </p:sp>
      <p:sp>
        <p:nvSpPr>
          <p:cNvPr id="5" name="Cloud 4"/>
          <p:cNvSpPr/>
          <p:nvPr/>
        </p:nvSpPr>
        <p:spPr>
          <a:xfrm>
            <a:off x="1594520" y="801971"/>
            <a:ext cx="3168352" cy="2376264"/>
          </a:xfrm>
          <a:prstGeom prst="cloud">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ZA" sz="2000" dirty="0">
              <a:solidFill>
                <a:srgbClr val="000000"/>
              </a:solidFill>
              <a:latin typeface="Calibri" pitchFamily="34" charset="0"/>
            </a:endParaRPr>
          </a:p>
        </p:txBody>
      </p:sp>
      <p:sp>
        <p:nvSpPr>
          <p:cNvPr id="6" name="Rectangle 5"/>
          <p:cNvSpPr/>
          <p:nvPr/>
        </p:nvSpPr>
        <p:spPr>
          <a:xfrm>
            <a:off x="2170584" y="2130985"/>
            <a:ext cx="914400" cy="914400"/>
          </a:xfrm>
          <a:prstGeom prst="rect">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Service</a:t>
            </a:r>
          </a:p>
        </p:txBody>
      </p:sp>
      <p:sp>
        <p:nvSpPr>
          <p:cNvPr id="7" name="Rectangle 6"/>
          <p:cNvSpPr/>
          <p:nvPr/>
        </p:nvSpPr>
        <p:spPr>
          <a:xfrm>
            <a:off x="3682752" y="906849"/>
            <a:ext cx="914400" cy="914400"/>
          </a:xfrm>
          <a:prstGeom prst="rect">
            <a:avLst/>
          </a:prstGeom>
          <a:gradFill>
            <a:gsLst>
              <a:gs pos="0">
                <a:schemeClr val="accent3"/>
              </a:gs>
              <a:gs pos="100000">
                <a:srgbClr val="ED1C24"/>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Service</a:t>
            </a:r>
          </a:p>
        </p:txBody>
      </p:sp>
      <p:sp>
        <p:nvSpPr>
          <p:cNvPr id="8" name="Rectangle 7"/>
          <p:cNvSpPr/>
          <p:nvPr/>
        </p:nvSpPr>
        <p:spPr>
          <a:xfrm>
            <a:off x="5122912" y="906849"/>
            <a:ext cx="914400" cy="914400"/>
          </a:xfrm>
          <a:prstGeom prst="rect">
            <a:avLst/>
          </a:prstGeom>
          <a:gradFill>
            <a:gsLst>
              <a:gs pos="0">
                <a:schemeClr val="accent4"/>
              </a:gs>
              <a:gs pos="100000">
                <a:srgbClr val="5E2F7E"/>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Service</a:t>
            </a:r>
          </a:p>
        </p:txBody>
      </p:sp>
      <p:sp>
        <p:nvSpPr>
          <p:cNvPr id="9" name="Rectangle 8"/>
          <p:cNvSpPr/>
          <p:nvPr/>
        </p:nvSpPr>
        <p:spPr>
          <a:xfrm>
            <a:off x="6635080" y="2130985"/>
            <a:ext cx="914400" cy="914400"/>
          </a:xfrm>
          <a:prstGeom prst="rect">
            <a:avLst/>
          </a:prstGeom>
          <a:gradFill>
            <a:gsLst>
              <a:gs pos="0">
                <a:srgbClr val="FFE300"/>
              </a:gs>
              <a:gs pos="100000">
                <a:schemeClr val="accent6"/>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000000"/>
                </a:solidFill>
                <a:latin typeface="Calibri" pitchFamily="34" charset="0"/>
              </a:rPr>
              <a:t>Service</a:t>
            </a:r>
          </a:p>
        </p:txBody>
      </p:sp>
      <p:sp>
        <p:nvSpPr>
          <p:cNvPr id="10" name="Rectangle 9"/>
          <p:cNvSpPr/>
          <p:nvPr/>
        </p:nvSpPr>
        <p:spPr>
          <a:xfrm>
            <a:off x="2170584" y="3427129"/>
            <a:ext cx="5378896" cy="9144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Data</a:t>
            </a:r>
          </a:p>
        </p:txBody>
      </p:sp>
      <p:cxnSp>
        <p:nvCxnSpPr>
          <p:cNvPr id="11" name="Straight Arrow Connector 10"/>
          <p:cNvCxnSpPr>
            <a:stCxn id="6" idx="2"/>
            <a:endCxn id="10" idx="0"/>
          </p:cNvCxnSpPr>
          <p:nvPr/>
        </p:nvCxnSpPr>
        <p:spPr>
          <a:xfrm>
            <a:off x="2627784" y="3045385"/>
            <a:ext cx="2232248" cy="38174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stCxn id="7" idx="2"/>
            <a:endCxn id="10" idx="0"/>
          </p:cNvCxnSpPr>
          <p:nvPr/>
        </p:nvCxnSpPr>
        <p:spPr>
          <a:xfrm>
            <a:off x="4139952" y="1821249"/>
            <a:ext cx="720080" cy="16058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a:stCxn id="8" idx="1"/>
            <a:endCxn id="7" idx="3"/>
          </p:cNvCxnSpPr>
          <p:nvPr/>
        </p:nvCxnSpPr>
        <p:spPr>
          <a:xfrm flipH="1">
            <a:off x="4597152" y="1364049"/>
            <a:ext cx="52576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a:stCxn id="9" idx="1"/>
            <a:endCxn id="7" idx="3"/>
          </p:cNvCxnSpPr>
          <p:nvPr/>
        </p:nvCxnSpPr>
        <p:spPr>
          <a:xfrm flipH="1" flipV="1">
            <a:off x="4597152" y="1364049"/>
            <a:ext cx="2037928" cy="12241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a:stCxn id="9" idx="1"/>
            <a:endCxn id="10" idx="0"/>
          </p:cNvCxnSpPr>
          <p:nvPr/>
        </p:nvCxnSpPr>
        <p:spPr>
          <a:xfrm flipH="1">
            <a:off x="4860032" y="2588185"/>
            <a:ext cx="1775048" cy="83894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14350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Robert MacLean</a:t>
            </a:r>
          </a:p>
          <a:p>
            <a:r>
              <a:rPr lang="en-US" dirty="0" smtClean="0">
                <a:hlinkClick r:id="rId3"/>
              </a:rPr>
              <a:t>www.sadev.co.za</a:t>
            </a:r>
            <a:endParaRPr lang="en-US" dirty="0" smtClean="0"/>
          </a:p>
          <a:p>
            <a:r>
              <a:rPr lang="en-US" dirty="0" smtClean="0"/>
              <a:t>  </a:t>
            </a:r>
          </a:p>
          <a:p>
            <a:r>
              <a:rPr lang="en-US" dirty="0" smtClean="0"/>
              <a:t>BBD Software</a:t>
            </a:r>
            <a:endParaRPr lang="en-US" dirty="0"/>
          </a:p>
        </p:txBody>
      </p:sp>
      <p:sp>
        <p:nvSpPr>
          <p:cNvPr id="2" name="Title 1"/>
          <p:cNvSpPr>
            <a:spLocks noGrp="1"/>
          </p:cNvSpPr>
          <p:nvPr>
            <p:ph type="ctrTitle"/>
          </p:nvPr>
        </p:nvSpPr>
        <p:spPr/>
        <p:txBody>
          <a:bodyPr/>
          <a:lstStyle/>
          <a:p>
            <a:r>
              <a:rPr lang="en-US" dirty="0" smtClean="0"/>
              <a:t>Get Ready For The Cloud</a:t>
            </a:r>
            <a:endParaRPr lang="en-US" dirty="0"/>
          </a:p>
        </p:txBody>
      </p:sp>
      <p:sp>
        <p:nvSpPr>
          <p:cNvPr id="4" name="Title 1"/>
          <p:cNvSpPr txBox="1">
            <a:spLocks/>
          </p:cNvSpPr>
          <p:nvPr/>
        </p:nvSpPr>
        <p:spPr>
          <a:xfrm>
            <a:off x="334201" y="62261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accent1"/>
                </a:solidFill>
                <a:effectLst/>
                <a:uLnTx/>
                <a:uFillTx/>
                <a:latin typeface="Calibri" pitchFamily="34" charset="0"/>
                <a:ea typeface="+mn-ea"/>
                <a:cs typeface="Arial" charset="0"/>
              </a:rPr>
              <a:t>TRACK: Cloud &amp; ALM</a:t>
            </a:r>
            <a:endParaRPr kumimoji="0" lang="en-US" b="1" i="0" u="none" strike="noStrike" kern="600" cap="none" spc="40" normalizeH="0" baseline="0" noProof="0" dirty="0">
              <a:ln w="3175">
                <a:noFill/>
              </a:ln>
              <a:solidFill>
                <a:schemeClr val="accent1"/>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Application Design Proven Practises</a:t>
            </a:r>
            <a:endParaRPr lang="en-ZA" dirty="0"/>
          </a:p>
        </p:txBody>
      </p:sp>
      <p:sp>
        <p:nvSpPr>
          <p:cNvPr id="3" name="Content Placeholder 2"/>
          <p:cNvSpPr>
            <a:spLocks noGrp="1"/>
          </p:cNvSpPr>
          <p:nvPr>
            <p:ph idx="1"/>
          </p:nvPr>
        </p:nvSpPr>
        <p:spPr>
          <a:xfrm>
            <a:off x="388800" y="1066500"/>
            <a:ext cx="8382000" cy="3102388"/>
          </a:xfrm>
        </p:spPr>
        <p:txBody>
          <a:bodyPr/>
          <a:lstStyle/>
          <a:p>
            <a:endParaRPr lang="en-ZA" dirty="0" smtClean="0"/>
          </a:p>
          <a:p>
            <a:r>
              <a:rPr lang="en-ZA" dirty="0"/>
              <a:t>Lego again</a:t>
            </a:r>
          </a:p>
          <a:p>
            <a:pPr lvl="1"/>
            <a:r>
              <a:rPr lang="en-ZA" dirty="0"/>
              <a:t>Small pieces that do a job (function)</a:t>
            </a:r>
          </a:p>
          <a:p>
            <a:pPr lvl="1"/>
            <a:r>
              <a:rPr lang="en-ZA" dirty="0"/>
              <a:t>Can operate independently</a:t>
            </a:r>
          </a:p>
          <a:p>
            <a:r>
              <a:rPr lang="en-ZA" dirty="0" smtClean="0"/>
              <a:t>Worker </a:t>
            </a:r>
            <a:r>
              <a:rPr lang="en-ZA" dirty="0"/>
              <a:t>roles</a:t>
            </a:r>
          </a:p>
          <a:p>
            <a:pPr lvl="1"/>
            <a:r>
              <a:rPr lang="en-ZA" dirty="0"/>
              <a:t>Great for </a:t>
            </a:r>
            <a:r>
              <a:rPr lang="en-ZA" dirty="0" smtClean="0"/>
              <a:t>processing, better </a:t>
            </a:r>
            <a:r>
              <a:rPr lang="en-ZA" dirty="0"/>
              <a:t>than web </a:t>
            </a:r>
            <a:r>
              <a:rPr lang="en-ZA" dirty="0" smtClean="0"/>
              <a:t>roles</a:t>
            </a:r>
            <a:endParaRPr lang="en-ZA" dirty="0"/>
          </a:p>
          <a:p>
            <a:pPr lvl="1"/>
            <a:r>
              <a:rPr lang="en-ZA" dirty="0"/>
              <a:t>Can run </a:t>
            </a:r>
            <a:r>
              <a:rPr lang="en-ZA" dirty="0" smtClean="0"/>
              <a:t>forever! …. Not really </a:t>
            </a:r>
            <a:endParaRPr lang="en-ZA" dirty="0"/>
          </a:p>
          <a:p>
            <a:pPr lvl="1"/>
            <a:r>
              <a:rPr lang="en-ZA" dirty="0"/>
              <a:t>Expect the </a:t>
            </a:r>
            <a:r>
              <a:rPr lang="en-ZA" dirty="0" smtClean="0"/>
              <a:t>“Chaos Monkey” sometimes</a:t>
            </a:r>
            <a:endParaRPr lang="en-ZA" dirty="0"/>
          </a:p>
        </p:txBody>
      </p:sp>
    </p:spTree>
    <p:extLst>
      <p:ext uri="{BB962C8B-B14F-4D97-AF65-F5344CB8AC3E}">
        <p14:creationId xmlns:p14="http://schemas.microsoft.com/office/powerpoint/2010/main" val="3872112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Worker Role?</a:t>
            </a:r>
            <a:endParaRPr lang="en-ZA" dirty="0"/>
          </a:p>
        </p:txBody>
      </p:sp>
      <p:sp>
        <p:nvSpPr>
          <p:cNvPr id="4" name="Rectangle 3"/>
          <p:cNvSpPr/>
          <p:nvPr/>
        </p:nvSpPr>
        <p:spPr>
          <a:xfrm>
            <a:off x="1306488" y="1433071"/>
            <a:ext cx="914400" cy="914400"/>
          </a:xfrm>
          <a:prstGeom prst="rect">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smtClean="0">
                <a:solidFill>
                  <a:srgbClr val="FFFFFF"/>
                </a:solidFill>
                <a:latin typeface="Calibri" pitchFamily="34" charset="0"/>
              </a:rPr>
              <a:t>App</a:t>
            </a:r>
            <a:endParaRPr lang="en-ZA" sz="2000" dirty="0">
              <a:solidFill>
                <a:srgbClr val="FFFFFF"/>
              </a:solidFill>
              <a:latin typeface="Calibri" pitchFamily="34" charset="0"/>
            </a:endParaRPr>
          </a:p>
        </p:txBody>
      </p:sp>
      <p:sp>
        <p:nvSpPr>
          <p:cNvPr id="5" name="Rectangle 4"/>
          <p:cNvSpPr/>
          <p:nvPr/>
        </p:nvSpPr>
        <p:spPr>
          <a:xfrm>
            <a:off x="3250704" y="1427877"/>
            <a:ext cx="914400" cy="914400"/>
          </a:xfrm>
          <a:prstGeom prst="rect">
            <a:avLst/>
          </a:prstGeom>
          <a:gradFill>
            <a:gsLst>
              <a:gs pos="0">
                <a:schemeClr val="accent3"/>
              </a:gs>
              <a:gs pos="100000">
                <a:srgbClr val="ED1C24"/>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Queue</a:t>
            </a:r>
          </a:p>
        </p:txBody>
      </p:sp>
      <p:sp>
        <p:nvSpPr>
          <p:cNvPr id="6" name="Rectangle 5"/>
          <p:cNvSpPr/>
          <p:nvPr/>
        </p:nvSpPr>
        <p:spPr>
          <a:xfrm>
            <a:off x="5122912" y="1433071"/>
            <a:ext cx="914400" cy="914400"/>
          </a:xfrm>
          <a:prstGeom prst="rect">
            <a:avLst/>
          </a:prstGeom>
          <a:gradFill>
            <a:gsLst>
              <a:gs pos="0">
                <a:schemeClr val="accent4"/>
              </a:gs>
              <a:gs pos="100000">
                <a:srgbClr val="5E2F7E"/>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Worker </a:t>
            </a:r>
            <a:r>
              <a:rPr lang="en-ZA" sz="2000" dirty="0" smtClean="0">
                <a:solidFill>
                  <a:srgbClr val="FFFFFF"/>
                </a:solidFill>
                <a:latin typeface="Calibri" pitchFamily="34" charset="0"/>
              </a:rPr>
              <a:t>Role</a:t>
            </a:r>
            <a:endParaRPr lang="en-ZA" sz="2000" dirty="0">
              <a:solidFill>
                <a:srgbClr val="FFFFFF"/>
              </a:solidFill>
              <a:latin typeface="Calibri" pitchFamily="34" charset="0"/>
            </a:endParaRPr>
          </a:p>
        </p:txBody>
      </p:sp>
      <p:sp>
        <p:nvSpPr>
          <p:cNvPr id="7" name="Rectangle 6"/>
          <p:cNvSpPr/>
          <p:nvPr/>
        </p:nvSpPr>
        <p:spPr>
          <a:xfrm>
            <a:off x="6923112" y="1437936"/>
            <a:ext cx="914400" cy="914400"/>
          </a:xfrm>
          <a:prstGeom prst="rect">
            <a:avLst/>
          </a:prstGeom>
          <a:gradFill>
            <a:gsLst>
              <a:gs pos="0">
                <a:srgbClr val="FFE300"/>
              </a:gs>
              <a:gs pos="100000">
                <a:schemeClr val="accent6"/>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000000"/>
                </a:solidFill>
                <a:latin typeface="Calibri" pitchFamily="34" charset="0"/>
              </a:rPr>
              <a:t>Service</a:t>
            </a:r>
          </a:p>
        </p:txBody>
      </p:sp>
      <p:sp>
        <p:nvSpPr>
          <p:cNvPr id="8" name="Rectangle 7"/>
          <p:cNvSpPr/>
          <p:nvPr/>
        </p:nvSpPr>
        <p:spPr>
          <a:xfrm>
            <a:off x="1306488" y="2801223"/>
            <a:ext cx="6531024" cy="9144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Data</a:t>
            </a:r>
          </a:p>
        </p:txBody>
      </p:sp>
      <p:cxnSp>
        <p:nvCxnSpPr>
          <p:cNvPr id="9" name="Straight Arrow Connector 8"/>
          <p:cNvCxnSpPr>
            <a:stCxn id="8" idx="0"/>
            <a:endCxn id="4" idx="2"/>
          </p:cNvCxnSpPr>
          <p:nvPr/>
        </p:nvCxnSpPr>
        <p:spPr>
          <a:xfrm flipH="1" flipV="1">
            <a:off x="1763688" y="2347471"/>
            <a:ext cx="2808312" cy="4537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a:stCxn id="4" idx="3"/>
            <a:endCxn id="5" idx="1"/>
          </p:cNvCxnSpPr>
          <p:nvPr/>
        </p:nvCxnSpPr>
        <p:spPr>
          <a:xfrm flipV="1">
            <a:off x="2220888" y="1885077"/>
            <a:ext cx="1029816" cy="519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a:stCxn id="5" idx="3"/>
            <a:endCxn id="6" idx="1"/>
          </p:cNvCxnSpPr>
          <p:nvPr/>
        </p:nvCxnSpPr>
        <p:spPr>
          <a:xfrm>
            <a:off x="4165104" y="1885077"/>
            <a:ext cx="957808" cy="519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stCxn id="6" idx="3"/>
            <a:endCxn id="7" idx="1"/>
          </p:cNvCxnSpPr>
          <p:nvPr/>
        </p:nvCxnSpPr>
        <p:spPr>
          <a:xfrm>
            <a:off x="6037312" y="1890271"/>
            <a:ext cx="885800" cy="48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a:stCxn id="7" idx="2"/>
            <a:endCxn id="8" idx="0"/>
          </p:cNvCxnSpPr>
          <p:nvPr/>
        </p:nvCxnSpPr>
        <p:spPr>
          <a:xfrm flipH="1">
            <a:off x="4572000" y="2352336"/>
            <a:ext cx="2808312" cy="4488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82725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ZA" dirty="0"/>
          </a:p>
        </p:txBody>
      </p:sp>
      <p:sp>
        <p:nvSpPr>
          <p:cNvPr id="5" name="Text Placeholder 4"/>
          <p:cNvSpPr>
            <a:spLocks noGrp="1"/>
          </p:cNvSpPr>
          <p:nvPr>
            <p:ph type="body" sz="quarter" idx="10"/>
          </p:nvPr>
        </p:nvSpPr>
        <p:spPr/>
        <p:txBody>
          <a:bodyPr/>
          <a:lstStyle/>
          <a:p>
            <a:r>
              <a:rPr lang="en-US" dirty="0" smtClean="0"/>
              <a:t>demo</a:t>
            </a:r>
            <a:endParaRPr lang="en-ZA" dirty="0"/>
          </a:p>
        </p:txBody>
      </p:sp>
    </p:spTree>
    <p:extLst>
      <p:ext uri="{BB962C8B-B14F-4D97-AF65-F5344CB8AC3E}">
        <p14:creationId xmlns:p14="http://schemas.microsoft.com/office/powerpoint/2010/main" val="403915126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bwMode="auto">
          <a:xfrm>
            <a:off x="6251943" y="765544"/>
            <a:ext cx="2307265" cy="2286000"/>
          </a:xfrm>
          <a:prstGeom prst="cloud">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endParaRPr lang="en-ZA" sz="2000" dirty="0">
              <a:solidFill>
                <a:srgbClr val="000000"/>
              </a:solidFill>
              <a:latin typeface="Calibri" pitchFamily="34" charset="0"/>
            </a:endParaRPr>
          </a:p>
        </p:txBody>
      </p:sp>
      <p:sp>
        <p:nvSpPr>
          <p:cNvPr id="2" name="Title 1"/>
          <p:cNvSpPr>
            <a:spLocks noGrp="1"/>
          </p:cNvSpPr>
          <p:nvPr>
            <p:ph type="title"/>
          </p:nvPr>
        </p:nvSpPr>
        <p:spPr/>
        <p:txBody>
          <a:bodyPr/>
          <a:lstStyle/>
          <a:p>
            <a:r>
              <a:rPr lang="en-ZA" dirty="0" smtClean="0"/>
              <a:t>How does Worker Role Cloud?</a:t>
            </a:r>
            <a:endParaRPr lang="en-ZA" dirty="0"/>
          </a:p>
        </p:txBody>
      </p:sp>
      <p:sp>
        <p:nvSpPr>
          <p:cNvPr id="4" name="Rectangle 3"/>
          <p:cNvSpPr/>
          <p:nvPr/>
        </p:nvSpPr>
        <p:spPr>
          <a:xfrm>
            <a:off x="1306488" y="1433071"/>
            <a:ext cx="914400" cy="914400"/>
          </a:xfrm>
          <a:prstGeom prst="rect">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smtClean="0">
                <a:solidFill>
                  <a:srgbClr val="FFFFFF"/>
                </a:solidFill>
                <a:latin typeface="Calibri" pitchFamily="34" charset="0"/>
              </a:rPr>
              <a:t>App</a:t>
            </a:r>
            <a:endParaRPr lang="en-ZA" sz="2000" dirty="0">
              <a:solidFill>
                <a:srgbClr val="FFFFFF"/>
              </a:solidFill>
              <a:latin typeface="Calibri" pitchFamily="34" charset="0"/>
            </a:endParaRPr>
          </a:p>
        </p:txBody>
      </p:sp>
      <p:sp>
        <p:nvSpPr>
          <p:cNvPr id="5" name="Rectangle 4"/>
          <p:cNvSpPr/>
          <p:nvPr/>
        </p:nvSpPr>
        <p:spPr>
          <a:xfrm>
            <a:off x="3250704" y="1427877"/>
            <a:ext cx="914400" cy="914400"/>
          </a:xfrm>
          <a:prstGeom prst="rect">
            <a:avLst/>
          </a:prstGeom>
          <a:gradFill>
            <a:gsLst>
              <a:gs pos="0">
                <a:schemeClr val="accent3"/>
              </a:gs>
              <a:gs pos="100000">
                <a:srgbClr val="ED1C24"/>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Queue</a:t>
            </a:r>
          </a:p>
        </p:txBody>
      </p:sp>
      <p:sp>
        <p:nvSpPr>
          <p:cNvPr id="6" name="Rectangle 5"/>
          <p:cNvSpPr/>
          <p:nvPr/>
        </p:nvSpPr>
        <p:spPr>
          <a:xfrm>
            <a:off x="5122912" y="1433071"/>
            <a:ext cx="914400" cy="914400"/>
          </a:xfrm>
          <a:prstGeom prst="rect">
            <a:avLst/>
          </a:prstGeom>
          <a:gradFill>
            <a:gsLst>
              <a:gs pos="0">
                <a:schemeClr val="accent4"/>
              </a:gs>
              <a:gs pos="100000">
                <a:srgbClr val="5E2F7E"/>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Worker </a:t>
            </a:r>
            <a:r>
              <a:rPr lang="en-ZA" sz="2000" dirty="0" smtClean="0">
                <a:solidFill>
                  <a:srgbClr val="FFFFFF"/>
                </a:solidFill>
                <a:latin typeface="Calibri" pitchFamily="34" charset="0"/>
              </a:rPr>
              <a:t>Role</a:t>
            </a:r>
            <a:endParaRPr lang="en-ZA" sz="2000" dirty="0">
              <a:solidFill>
                <a:srgbClr val="FFFFFF"/>
              </a:solidFill>
              <a:latin typeface="Calibri" pitchFamily="34" charset="0"/>
            </a:endParaRPr>
          </a:p>
        </p:txBody>
      </p:sp>
      <p:sp>
        <p:nvSpPr>
          <p:cNvPr id="7" name="Rectangle 6"/>
          <p:cNvSpPr/>
          <p:nvPr/>
        </p:nvSpPr>
        <p:spPr>
          <a:xfrm>
            <a:off x="6923112" y="1437936"/>
            <a:ext cx="914400" cy="914400"/>
          </a:xfrm>
          <a:prstGeom prst="rect">
            <a:avLst/>
          </a:prstGeom>
          <a:gradFill>
            <a:gsLst>
              <a:gs pos="0">
                <a:srgbClr val="FFE300"/>
              </a:gs>
              <a:gs pos="100000">
                <a:schemeClr val="accent6"/>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000000"/>
                </a:solidFill>
                <a:latin typeface="Calibri" pitchFamily="34" charset="0"/>
              </a:rPr>
              <a:t>Service</a:t>
            </a:r>
          </a:p>
        </p:txBody>
      </p:sp>
      <p:sp>
        <p:nvSpPr>
          <p:cNvPr id="8" name="Rectangle 7"/>
          <p:cNvSpPr/>
          <p:nvPr/>
        </p:nvSpPr>
        <p:spPr>
          <a:xfrm>
            <a:off x="1306488" y="2801223"/>
            <a:ext cx="6531024" cy="9144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Data</a:t>
            </a:r>
          </a:p>
        </p:txBody>
      </p:sp>
      <p:cxnSp>
        <p:nvCxnSpPr>
          <p:cNvPr id="9" name="Straight Arrow Connector 8"/>
          <p:cNvCxnSpPr>
            <a:stCxn id="8" idx="0"/>
            <a:endCxn id="4" idx="2"/>
          </p:cNvCxnSpPr>
          <p:nvPr/>
        </p:nvCxnSpPr>
        <p:spPr>
          <a:xfrm flipH="1" flipV="1">
            <a:off x="1763688" y="2347471"/>
            <a:ext cx="2808312" cy="4537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a:stCxn id="4" idx="3"/>
            <a:endCxn id="5" idx="1"/>
          </p:cNvCxnSpPr>
          <p:nvPr/>
        </p:nvCxnSpPr>
        <p:spPr>
          <a:xfrm flipV="1">
            <a:off x="2220888" y="1885077"/>
            <a:ext cx="1029816" cy="519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a:stCxn id="5" idx="3"/>
            <a:endCxn id="6" idx="1"/>
          </p:cNvCxnSpPr>
          <p:nvPr/>
        </p:nvCxnSpPr>
        <p:spPr>
          <a:xfrm>
            <a:off x="4165104" y="1885077"/>
            <a:ext cx="957808" cy="519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stCxn id="6" idx="3"/>
            <a:endCxn id="7" idx="1"/>
          </p:cNvCxnSpPr>
          <p:nvPr/>
        </p:nvCxnSpPr>
        <p:spPr>
          <a:xfrm>
            <a:off x="6037312" y="1890271"/>
            <a:ext cx="885800" cy="48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a:stCxn id="7" idx="2"/>
            <a:endCxn id="8" idx="0"/>
          </p:cNvCxnSpPr>
          <p:nvPr/>
        </p:nvCxnSpPr>
        <p:spPr>
          <a:xfrm flipH="1">
            <a:off x="4572000" y="2352336"/>
            <a:ext cx="2808312" cy="4488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3360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4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Regulation &amp; Compliance</a:t>
            </a:r>
            <a:endParaRPr lang="en-ZA" dirty="0"/>
          </a:p>
        </p:txBody>
      </p:sp>
      <p:sp>
        <p:nvSpPr>
          <p:cNvPr id="4" name="Content Placeholder 3"/>
          <p:cNvSpPr>
            <a:spLocks noGrp="1"/>
          </p:cNvSpPr>
          <p:nvPr>
            <p:ph idx="1"/>
          </p:nvPr>
        </p:nvSpPr>
        <p:spPr>
          <a:xfrm>
            <a:off x="388800" y="1066500"/>
            <a:ext cx="8382000" cy="1680460"/>
          </a:xfrm>
        </p:spPr>
        <p:txBody>
          <a:bodyPr/>
          <a:lstStyle/>
          <a:p>
            <a:endParaRPr lang="en-ZA" dirty="0" smtClean="0"/>
          </a:p>
          <a:p>
            <a:r>
              <a:rPr lang="en-ZA" dirty="0"/>
              <a:t>Where is your data stored?</a:t>
            </a:r>
          </a:p>
          <a:p>
            <a:r>
              <a:rPr lang="en-ZA" dirty="0"/>
              <a:t>Personal info can’t leave the country*</a:t>
            </a:r>
          </a:p>
          <a:p>
            <a:r>
              <a:rPr lang="en-ZA" dirty="0"/>
              <a:t>Store locally, process in the </a:t>
            </a:r>
            <a:r>
              <a:rPr lang="en-ZA" dirty="0" smtClean="0"/>
              <a:t>cloud</a:t>
            </a:r>
            <a:endParaRPr lang="en-ZA" dirty="0"/>
          </a:p>
        </p:txBody>
      </p:sp>
    </p:spTree>
    <p:extLst>
      <p:ext uri="{BB962C8B-B14F-4D97-AF65-F5344CB8AC3E}">
        <p14:creationId xmlns:p14="http://schemas.microsoft.com/office/powerpoint/2010/main" val="520687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Security Design Proven Practises</a:t>
            </a:r>
            <a:endParaRPr lang="en-ZA" dirty="0"/>
          </a:p>
        </p:txBody>
      </p:sp>
      <p:sp>
        <p:nvSpPr>
          <p:cNvPr id="3" name="Content Placeholder 2"/>
          <p:cNvSpPr>
            <a:spLocks noGrp="1"/>
          </p:cNvSpPr>
          <p:nvPr>
            <p:ph idx="1"/>
          </p:nvPr>
        </p:nvSpPr>
        <p:spPr>
          <a:xfrm>
            <a:off x="388800" y="1066500"/>
            <a:ext cx="8382000" cy="2785378"/>
          </a:xfrm>
        </p:spPr>
        <p:txBody>
          <a:bodyPr/>
          <a:lstStyle/>
          <a:p>
            <a:endParaRPr lang="en-ZA" dirty="0" smtClean="0"/>
          </a:p>
          <a:p>
            <a:r>
              <a:rPr lang="en-ZA" dirty="0"/>
              <a:t>Security Golden Rule: Don’t roll your own </a:t>
            </a:r>
          </a:p>
          <a:p>
            <a:r>
              <a:rPr lang="en-ZA" dirty="0"/>
              <a:t>You should prefer an external identify provider for AuthN &amp; AuthZ </a:t>
            </a:r>
          </a:p>
          <a:p>
            <a:r>
              <a:rPr lang="en-ZA" dirty="0"/>
              <a:t>Development Options</a:t>
            </a:r>
          </a:p>
          <a:p>
            <a:pPr lvl="1"/>
            <a:r>
              <a:rPr lang="en-ZA" dirty="0"/>
              <a:t>Today: WIF </a:t>
            </a:r>
          </a:p>
          <a:p>
            <a:pPr lvl="1"/>
            <a:r>
              <a:rPr lang="en-ZA" dirty="0"/>
              <a:t>“Tomorrow”: AppFabric Access Control 2.0 (Labs</a:t>
            </a:r>
            <a:r>
              <a:rPr lang="en-ZA" dirty="0" smtClean="0"/>
              <a:t>)</a:t>
            </a:r>
            <a:endParaRPr lang="en-ZA" dirty="0"/>
          </a:p>
        </p:txBody>
      </p:sp>
    </p:spTree>
    <p:extLst>
      <p:ext uri="{BB962C8B-B14F-4D97-AF65-F5344CB8AC3E}">
        <p14:creationId xmlns:p14="http://schemas.microsoft.com/office/powerpoint/2010/main" val="3645307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Why use WIF?</a:t>
            </a:r>
            <a:endParaRPr lang="en-ZA" dirty="0"/>
          </a:p>
        </p:txBody>
      </p:sp>
      <p:sp>
        <p:nvSpPr>
          <p:cNvPr id="5" name="Rectangle 4"/>
          <p:cNvSpPr/>
          <p:nvPr/>
        </p:nvSpPr>
        <p:spPr>
          <a:xfrm>
            <a:off x="1187624" y="1127398"/>
            <a:ext cx="1728192" cy="1584176"/>
          </a:xfrm>
          <a:prstGeom prst="rect">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App</a:t>
            </a:r>
          </a:p>
        </p:txBody>
      </p:sp>
      <p:sp>
        <p:nvSpPr>
          <p:cNvPr id="6" name="Rectangle 5"/>
          <p:cNvSpPr/>
          <p:nvPr/>
        </p:nvSpPr>
        <p:spPr>
          <a:xfrm>
            <a:off x="1835696" y="2135510"/>
            <a:ext cx="1000200" cy="504056"/>
          </a:xfrm>
          <a:prstGeom prst="rect">
            <a:avLst/>
          </a:prstGeom>
          <a:gradFill>
            <a:gsLst>
              <a:gs pos="0">
                <a:schemeClr val="accent3"/>
              </a:gs>
              <a:gs pos="100000">
                <a:srgbClr val="ED1C24"/>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Security</a:t>
            </a:r>
          </a:p>
        </p:txBody>
      </p:sp>
      <p:sp>
        <p:nvSpPr>
          <p:cNvPr id="7" name="Rectangle 6"/>
          <p:cNvSpPr/>
          <p:nvPr/>
        </p:nvSpPr>
        <p:spPr>
          <a:xfrm>
            <a:off x="3635896" y="1127398"/>
            <a:ext cx="1728192" cy="1584176"/>
          </a:xfrm>
          <a:prstGeom prst="rect">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App</a:t>
            </a:r>
          </a:p>
        </p:txBody>
      </p:sp>
      <p:sp>
        <p:nvSpPr>
          <p:cNvPr id="8" name="Rectangle 7"/>
          <p:cNvSpPr/>
          <p:nvPr/>
        </p:nvSpPr>
        <p:spPr>
          <a:xfrm>
            <a:off x="3635896" y="2855590"/>
            <a:ext cx="1728192" cy="504056"/>
          </a:xfrm>
          <a:prstGeom prst="rect">
            <a:avLst/>
          </a:prstGeom>
          <a:gradFill>
            <a:gsLst>
              <a:gs pos="0">
                <a:schemeClr val="accent4"/>
              </a:gs>
              <a:gs pos="100000">
                <a:srgbClr val="5E2F7E"/>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Active Directory</a:t>
            </a:r>
          </a:p>
        </p:txBody>
      </p:sp>
      <p:sp>
        <p:nvSpPr>
          <p:cNvPr id="9" name="Rectangle 8"/>
          <p:cNvSpPr/>
          <p:nvPr/>
        </p:nvSpPr>
        <p:spPr>
          <a:xfrm>
            <a:off x="6228184" y="1127398"/>
            <a:ext cx="1728192" cy="1584176"/>
          </a:xfrm>
          <a:prstGeom prst="rect">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App</a:t>
            </a:r>
          </a:p>
        </p:txBody>
      </p:sp>
      <p:sp>
        <p:nvSpPr>
          <p:cNvPr id="10" name="Rectangle 9"/>
          <p:cNvSpPr/>
          <p:nvPr/>
        </p:nvSpPr>
        <p:spPr>
          <a:xfrm>
            <a:off x="6228184" y="2855590"/>
            <a:ext cx="1728192" cy="504056"/>
          </a:xfrm>
          <a:prstGeom prst="rect">
            <a:avLst/>
          </a:prstGeom>
          <a:gradFill>
            <a:gsLst>
              <a:gs pos="0">
                <a:srgbClr val="FFE300"/>
              </a:gs>
              <a:gs pos="100000">
                <a:schemeClr val="accent6"/>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000000"/>
                </a:solidFill>
                <a:latin typeface="Calibri" pitchFamily="34" charset="0"/>
              </a:rPr>
              <a:t>WIF</a:t>
            </a:r>
          </a:p>
        </p:txBody>
      </p:sp>
      <p:sp>
        <p:nvSpPr>
          <p:cNvPr id="11" name="Rectangle 10"/>
          <p:cNvSpPr/>
          <p:nvPr/>
        </p:nvSpPr>
        <p:spPr>
          <a:xfrm>
            <a:off x="6228184" y="3512046"/>
            <a:ext cx="1728192" cy="504056"/>
          </a:xfrm>
          <a:prstGeom prst="rect">
            <a:avLst/>
          </a:prstGeom>
          <a:gradFill>
            <a:gsLst>
              <a:gs pos="0">
                <a:schemeClr val="accent4"/>
              </a:gs>
              <a:gs pos="100000">
                <a:srgbClr val="5E2F7E"/>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AD, OAuth, etc…</a:t>
            </a:r>
          </a:p>
        </p:txBody>
      </p:sp>
    </p:spTree>
    <p:extLst>
      <p:ext uri="{BB962C8B-B14F-4D97-AF65-F5344CB8AC3E}">
        <p14:creationId xmlns:p14="http://schemas.microsoft.com/office/powerpoint/2010/main" val="855777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ZA" dirty="0"/>
          </a:p>
        </p:txBody>
      </p:sp>
      <p:sp>
        <p:nvSpPr>
          <p:cNvPr id="5" name="Text Placeholder 4"/>
          <p:cNvSpPr>
            <a:spLocks noGrp="1"/>
          </p:cNvSpPr>
          <p:nvPr>
            <p:ph type="body" sz="quarter" idx="10"/>
          </p:nvPr>
        </p:nvSpPr>
        <p:spPr/>
        <p:txBody>
          <a:bodyPr/>
          <a:lstStyle/>
          <a:p>
            <a:r>
              <a:rPr lang="en-US" dirty="0" smtClean="0"/>
              <a:t>demo</a:t>
            </a:r>
            <a:endParaRPr lang="en-ZA" dirty="0"/>
          </a:p>
        </p:txBody>
      </p:sp>
    </p:spTree>
    <p:extLst>
      <p:ext uri="{BB962C8B-B14F-4D97-AF65-F5344CB8AC3E}">
        <p14:creationId xmlns:p14="http://schemas.microsoft.com/office/powerpoint/2010/main" val="298921046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How does this cloud?</a:t>
            </a:r>
            <a:endParaRPr lang="en-ZA" dirty="0"/>
          </a:p>
        </p:txBody>
      </p:sp>
      <p:grpSp>
        <p:nvGrpSpPr>
          <p:cNvPr id="10" name="Group 9"/>
          <p:cNvGrpSpPr/>
          <p:nvPr/>
        </p:nvGrpSpPr>
        <p:grpSpPr>
          <a:xfrm>
            <a:off x="2665596" y="1127398"/>
            <a:ext cx="3812809" cy="2888704"/>
            <a:chOff x="3203848" y="1264059"/>
            <a:chExt cx="3812809" cy="2888704"/>
          </a:xfrm>
        </p:grpSpPr>
        <p:sp>
          <p:nvSpPr>
            <p:cNvPr id="3" name="Rectangle 2"/>
            <p:cNvSpPr/>
            <p:nvPr/>
          </p:nvSpPr>
          <p:spPr>
            <a:xfrm>
              <a:off x="3203848" y="1264059"/>
              <a:ext cx="1728192" cy="1584176"/>
            </a:xfrm>
            <a:prstGeom prst="rect">
              <a:avLst/>
            </a:prstGeom>
            <a:gradFill>
              <a:gsLst>
                <a:gs pos="0">
                  <a:schemeClr val="accent2"/>
                </a:gs>
                <a:gs pos="100000">
                  <a:srgbClr val="333377"/>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MVC App</a:t>
              </a:r>
            </a:p>
          </p:txBody>
        </p:sp>
        <p:sp>
          <p:nvSpPr>
            <p:cNvPr id="4" name="Rectangle 3"/>
            <p:cNvSpPr/>
            <p:nvPr/>
          </p:nvSpPr>
          <p:spPr>
            <a:xfrm>
              <a:off x="3203848" y="2992251"/>
              <a:ext cx="1728192" cy="504056"/>
            </a:xfrm>
            <a:prstGeom prst="rect">
              <a:avLst/>
            </a:prstGeom>
            <a:gradFill>
              <a:gsLst>
                <a:gs pos="0">
                  <a:srgbClr val="FFE300"/>
                </a:gs>
                <a:gs pos="100000">
                  <a:schemeClr val="accent6"/>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000000"/>
                  </a:solidFill>
                  <a:latin typeface="Calibri" pitchFamily="34" charset="0"/>
                </a:rPr>
                <a:t>WIF</a:t>
              </a:r>
            </a:p>
          </p:txBody>
        </p:sp>
        <p:sp>
          <p:nvSpPr>
            <p:cNvPr id="5" name="Rectangle 4"/>
            <p:cNvSpPr/>
            <p:nvPr/>
          </p:nvSpPr>
          <p:spPr>
            <a:xfrm>
              <a:off x="3203848" y="3648707"/>
              <a:ext cx="1728192" cy="504056"/>
            </a:xfrm>
            <a:prstGeom prst="rect">
              <a:avLst/>
            </a:prstGeom>
            <a:gradFill>
              <a:gsLst>
                <a:gs pos="0">
                  <a:schemeClr val="accent4"/>
                </a:gs>
                <a:gs pos="100000">
                  <a:srgbClr val="5E2F7E"/>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ZA" sz="2000" dirty="0">
                  <a:solidFill>
                    <a:srgbClr val="FFFFFF"/>
                  </a:solidFill>
                  <a:latin typeface="Calibri" pitchFamily="34" charset="0"/>
                </a:rPr>
                <a:t>AD, OAuth, etc…</a:t>
              </a:r>
            </a:p>
          </p:txBody>
        </p:sp>
        <p:sp>
          <p:nvSpPr>
            <p:cNvPr id="6" name="Right Brace 5"/>
            <p:cNvSpPr/>
            <p:nvPr/>
          </p:nvSpPr>
          <p:spPr>
            <a:xfrm>
              <a:off x="5076056" y="2992251"/>
              <a:ext cx="227456" cy="504056"/>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ZA" dirty="0"/>
            </a:p>
          </p:txBody>
        </p:sp>
        <p:sp>
          <p:nvSpPr>
            <p:cNvPr id="7" name="TextBox 6"/>
            <p:cNvSpPr txBox="1"/>
            <p:nvPr/>
          </p:nvSpPr>
          <p:spPr>
            <a:xfrm>
              <a:off x="5436096" y="3059613"/>
              <a:ext cx="1580561" cy="369332"/>
            </a:xfrm>
            <a:prstGeom prst="rect">
              <a:avLst/>
            </a:prstGeom>
            <a:noFill/>
          </p:spPr>
          <p:txBody>
            <a:bodyPr wrap="none" rtlCol="0">
              <a:spAutoFit/>
            </a:bodyPr>
            <a:lstStyle/>
            <a:p>
              <a:r>
                <a:rPr lang="en-ZA" dirty="0" smtClean="0"/>
                <a:t>Just a web role</a:t>
              </a:r>
              <a:endParaRPr lang="en-ZA" dirty="0"/>
            </a:p>
          </p:txBody>
        </p:sp>
        <p:sp>
          <p:nvSpPr>
            <p:cNvPr id="8" name="Right Brace 7"/>
            <p:cNvSpPr/>
            <p:nvPr/>
          </p:nvSpPr>
          <p:spPr>
            <a:xfrm>
              <a:off x="5076056" y="1264059"/>
              <a:ext cx="227456" cy="1580808"/>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ZA" dirty="0"/>
            </a:p>
          </p:txBody>
        </p:sp>
        <p:sp>
          <p:nvSpPr>
            <p:cNvPr id="9" name="TextBox 8"/>
            <p:cNvSpPr txBox="1"/>
            <p:nvPr/>
          </p:nvSpPr>
          <p:spPr>
            <a:xfrm>
              <a:off x="5436095" y="1869797"/>
              <a:ext cx="1580561" cy="369332"/>
            </a:xfrm>
            <a:prstGeom prst="rect">
              <a:avLst/>
            </a:prstGeom>
            <a:noFill/>
          </p:spPr>
          <p:txBody>
            <a:bodyPr wrap="none" rtlCol="0">
              <a:spAutoFit/>
            </a:bodyPr>
            <a:lstStyle/>
            <a:p>
              <a:r>
                <a:rPr lang="en-ZA" dirty="0" smtClean="0"/>
                <a:t>Just a web role</a:t>
              </a:r>
              <a:endParaRPr lang="en-ZA" dirty="0"/>
            </a:p>
          </p:txBody>
        </p:sp>
      </p:grpSp>
    </p:spTree>
    <p:extLst>
      <p:ext uri="{BB962C8B-B14F-4D97-AF65-F5344CB8AC3E}">
        <p14:creationId xmlns:p14="http://schemas.microsoft.com/office/powerpoint/2010/main" val="13732888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Deployment Design Proven Practises</a:t>
            </a:r>
            <a:endParaRPr lang="en-ZA" dirty="0"/>
          </a:p>
        </p:txBody>
      </p:sp>
      <p:sp>
        <p:nvSpPr>
          <p:cNvPr id="3" name="Content Placeholder 2"/>
          <p:cNvSpPr>
            <a:spLocks noGrp="1"/>
          </p:cNvSpPr>
          <p:nvPr>
            <p:ph idx="1"/>
          </p:nvPr>
        </p:nvSpPr>
        <p:spPr>
          <a:xfrm>
            <a:off x="388800" y="1066500"/>
            <a:ext cx="8382000" cy="3170099"/>
          </a:xfrm>
        </p:spPr>
        <p:txBody>
          <a:bodyPr/>
          <a:lstStyle/>
          <a:p>
            <a:endParaRPr lang="en-ZA" dirty="0" smtClean="0"/>
          </a:p>
          <a:p>
            <a:r>
              <a:rPr lang="en-ZA" dirty="0"/>
              <a:t>Plan, plan, plan</a:t>
            </a:r>
          </a:p>
          <a:p>
            <a:pPr lvl="1"/>
            <a:r>
              <a:rPr lang="en-ZA" dirty="0"/>
              <a:t>Work on DNS and </a:t>
            </a:r>
            <a:r>
              <a:rPr lang="en-ZA" dirty="0" smtClean="0"/>
              <a:t>control that DNS</a:t>
            </a:r>
            <a:endParaRPr lang="en-ZA" dirty="0"/>
          </a:p>
          <a:p>
            <a:pPr lvl="1"/>
            <a:r>
              <a:rPr lang="en-ZA" dirty="0"/>
              <a:t>Use IPv6 for forward thinking with Azure Connect</a:t>
            </a:r>
          </a:p>
          <a:p>
            <a:r>
              <a:rPr lang="en-ZA" dirty="0"/>
              <a:t>Packaging and Configuration is KEY</a:t>
            </a:r>
          </a:p>
          <a:p>
            <a:pPr lvl="1"/>
            <a:r>
              <a:rPr lang="en-ZA" dirty="0"/>
              <a:t>Package Application Binaries and Configuration Separately</a:t>
            </a:r>
          </a:p>
          <a:p>
            <a:r>
              <a:rPr lang="en-ZA" dirty="0"/>
              <a:t>Automate your deployments</a:t>
            </a:r>
          </a:p>
          <a:p>
            <a:pPr lvl="1"/>
            <a:r>
              <a:rPr lang="en-ZA" dirty="0"/>
              <a:t>Build components </a:t>
            </a:r>
            <a:r>
              <a:rPr lang="en-ZA" dirty="0" smtClean="0"/>
              <a:t>exist</a:t>
            </a:r>
            <a:endParaRPr lang="en-ZA" dirty="0"/>
          </a:p>
        </p:txBody>
      </p:sp>
    </p:spTree>
    <p:extLst>
      <p:ext uri="{BB962C8B-B14F-4D97-AF65-F5344CB8AC3E}">
        <p14:creationId xmlns:p14="http://schemas.microsoft.com/office/powerpoint/2010/main" val="2243520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941796"/>
          </a:xfrm>
        </p:spPr>
        <p:txBody>
          <a:bodyPr/>
          <a:lstStyle/>
          <a:p>
            <a:r>
              <a:rPr lang="en-US" dirty="0" smtClean="0"/>
              <a:t>Agenda</a:t>
            </a:r>
            <a:br>
              <a:rPr lang="en-US" dirty="0" smtClean="0"/>
            </a:br>
            <a:r>
              <a:rPr sz="3600" dirty="0" smtClean="0">
                <a:solidFill>
                  <a:schemeClr val="accent1"/>
                </a:solidFill>
              </a:rPr>
              <a:t>Get ready for the cloud</a:t>
            </a:r>
            <a:endParaRPr lang="en-US" dirty="0">
              <a:solidFill>
                <a:schemeClr val="accent1"/>
              </a:solidFill>
            </a:endParaRPr>
          </a:p>
        </p:txBody>
      </p:sp>
      <p:sp>
        <p:nvSpPr>
          <p:cNvPr id="3" name="Text Placeholder 2"/>
          <p:cNvSpPr>
            <a:spLocks noGrp="1"/>
          </p:cNvSpPr>
          <p:nvPr>
            <p:ph idx="1"/>
          </p:nvPr>
        </p:nvSpPr>
        <p:spPr>
          <a:xfrm>
            <a:off x="381000" y="1059657"/>
            <a:ext cx="8382000" cy="3914918"/>
          </a:xfrm>
        </p:spPr>
        <p:txBody>
          <a:bodyPr/>
          <a:lstStyle/>
          <a:p>
            <a:endParaRPr lang="en-US" dirty="0" smtClean="0"/>
          </a:p>
          <a:p>
            <a:r>
              <a:rPr lang="en-ZA" dirty="0"/>
              <a:t>The cloud is important!</a:t>
            </a:r>
          </a:p>
          <a:p>
            <a:pPr lvl="1"/>
            <a:r>
              <a:rPr lang="en-ZA" dirty="0"/>
              <a:t>We do not have </a:t>
            </a:r>
            <a:r>
              <a:rPr lang="en-ZA" dirty="0" smtClean="0"/>
              <a:t>supported Azure </a:t>
            </a:r>
            <a:r>
              <a:rPr lang="en-ZA" dirty="0"/>
              <a:t>here </a:t>
            </a:r>
            <a:r>
              <a:rPr lang="en-ZA" dirty="0" smtClean="0"/>
              <a:t>yet</a:t>
            </a:r>
          </a:p>
          <a:p>
            <a:r>
              <a:rPr lang="en-ZA" dirty="0" smtClean="0"/>
              <a:t>All about planning &amp; current applications</a:t>
            </a:r>
          </a:p>
          <a:p>
            <a:pPr lvl="1"/>
            <a:r>
              <a:rPr lang="en-ZA" dirty="0" smtClean="0"/>
              <a:t>The Azure talk with no Azure bits</a:t>
            </a:r>
          </a:p>
          <a:p>
            <a:r>
              <a:rPr lang="en-ZA" smtClean="0"/>
              <a:t>Why </a:t>
            </a:r>
            <a:r>
              <a:rPr lang="en-ZA" dirty="0"/>
              <a:t>should you </a:t>
            </a:r>
            <a:r>
              <a:rPr lang="en-ZA" dirty="0" smtClean="0"/>
              <a:t>care about this talk?</a:t>
            </a:r>
            <a:endParaRPr lang="en-ZA" dirty="0"/>
          </a:p>
          <a:p>
            <a:pPr lvl="1"/>
            <a:r>
              <a:rPr lang="en-ZA" dirty="0" smtClean="0"/>
              <a:t>Pure </a:t>
            </a:r>
            <a:r>
              <a:rPr lang="en-ZA" dirty="0"/>
              <a:t>in </a:t>
            </a:r>
            <a:r>
              <a:rPr lang="en-ZA" dirty="0" smtClean="0"/>
              <a:t>house</a:t>
            </a:r>
          </a:p>
          <a:p>
            <a:pPr lvl="1"/>
            <a:r>
              <a:rPr lang="en-ZA" dirty="0" smtClean="0"/>
              <a:t>Consume </a:t>
            </a:r>
            <a:r>
              <a:rPr lang="en-ZA" dirty="0"/>
              <a:t>the </a:t>
            </a:r>
            <a:r>
              <a:rPr lang="en-ZA" dirty="0" smtClean="0"/>
              <a:t>cloud</a:t>
            </a:r>
            <a:endParaRPr lang="en-ZA" dirty="0"/>
          </a:p>
          <a:p>
            <a:pPr lvl="1"/>
            <a:r>
              <a:rPr lang="en-ZA" dirty="0" smtClean="0"/>
              <a:t>Hybrids</a:t>
            </a:r>
            <a:endParaRPr lang="en-ZA" dirty="0"/>
          </a:p>
          <a:p>
            <a:pPr lvl="1"/>
            <a:r>
              <a:rPr lang="en-ZA" dirty="0"/>
              <a:t>Pure </a:t>
            </a:r>
            <a:r>
              <a:rPr lang="en-ZA" dirty="0" smtClean="0"/>
              <a:t>cloud</a:t>
            </a:r>
            <a:endParaRPr lang="en-Z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General Theme… again</a:t>
            </a:r>
            <a:endParaRPr lang="en-ZA" dirty="0"/>
          </a:p>
        </p:txBody>
      </p:sp>
      <p:sp>
        <p:nvSpPr>
          <p:cNvPr id="3" name="Content Placeholder 2"/>
          <p:cNvSpPr>
            <a:spLocks noGrp="1"/>
          </p:cNvSpPr>
          <p:nvPr>
            <p:ph idx="1"/>
          </p:nvPr>
        </p:nvSpPr>
        <p:spPr>
          <a:xfrm>
            <a:off x="388800" y="1066500"/>
            <a:ext cx="8382000" cy="2560701"/>
          </a:xfrm>
        </p:spPr>
        <p:txBody>
          <a:bodyPr/>
          <a:lstStyle/>
          <a:p>
            <a:endParaRPr lang="en-ZA" dirty="0" smtClean="0"/>
          </a:p>
          <a:p>
            <a:pPr marL="0" indent="0">
              <a:buNone/>
            </a:pPr>
            <a:r>
              <a:rPr lang="en-ZA" dirty="0" smtClean="0"/>
              <a:t>THINK </a:t>
            </a:r>
            <a:r>
              <a:rPr lang="en-ZA" dirty="0"/>
              <a:t>IN LEGO</a:t>
            </a:r>
          </a:p>
          <a:p>
            <a:r>
              <a:rPr lang="en-ZA" dirty="0"/>
              <a:t>Loosely Coupled</a:t>
            </a:r>
          </a:p>
          <a:p>
            <a:r>
              <a:rPr lang="en-ZA" dirty="0"/>
              <a:t>Single Responsibility </a:t>
            </a:r>
          </a:p>
          <a:p>
            <a:r>
              <a:rPr lang="en-ZA" dirty="0"/>
              <a:t>Abstraction</a:t>
            </a:r>
          </a:p>
          <a:p>
            <a:r>
              <a:rPr lang="en-ZA" dirty="0"/>
              <a:t>Very Light with Data</a:t>
            </a:r>
          </a:p>
        </p:txBody>
      </p:sp>
    </p:spTree>
    <p:extLst>
      <p:ext uri="{BB962C8B-B14F-4D97-AF65-F5344CB8AC3E}">
        <p14:creationId xmlns:p14="http://schemas.microsoft.com/office/powerpoint/2010/main" val="396921251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Windows Azure 30 Day Pass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758" y="1477470"/>
            <a:ext cx="5873530" cy="277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18657" y="781985"/>
            <a:ext cx="5001690" cy="523220"/>
          </a:xfrm>
          <a:prstGeom prst="rect">
            <a:avLst/>
          </a:prstGeom>
          <a:noFill/>
        </p:spPr>
        <p:txBody>
          <a:bodyPr wrap="none" rtlCol="0">
            <a:spAutoFit/>
          </a:bodyPr>
          <a:lstStyle/>
          <a:p>
            <a:r>
              <a:rPr lang="en-US" sz="2800" dirty="0">
                <a:solidFill>
                  <a:schemeClr val="accent1"/>
                </a:solidFill>
              </a:rPr>
              <a:t>http://windowsazurepass.com/</a:t>
            </a:r>
          </a:p>
        </p:txBody>
      </p:sp>
      <p:sp>
        <p:nvSpPr>
          <p:cNvPr id="11" name="Content Placeholder 3"/>
          <p:cNvSpPr>
            <a:spLocks noGrp="1"/>
          </p:cNvSpPr>
          <p:nvPr>
            <p:ph sz="half" idx="4294967295"/>
          </p:nvPr>
        </p:nvSpPr>
        <p:spPr>
          <a:xfrm>
            <a:off x="346517" y="1997303"/>
            <a:ext cx="2477385" cy="1732782"/>
          </a:xfrm>
        </p:spPr>
        <p:txBody>
          <a:bodyPr/>
          <a:lstStyle/>
          <a:p>
            <a:pPr marL="0" indent="0">
              <a:buNone/>
            </a:pPr>
            <a:r>
              <a:rPr lang="en-ZA" sz="2000" dirty="0" smtClean="0"/>
              <a:t>Country:</a:t>
            </a:r>
            <a:endParaRPr lang="en-US" sz="2000" dirty="0"/>
          </a:p>
          <a:p>
            <a:r>
              <a:rPr lang="en-US" sz="2000" dirty="0" smtClean="0"/>
              <a:t>South Africa</a:t>
            </a:r>
          </a:p>
          <a:p>
            <a:pPr>
              <a:buFont typeface="Arial" pitchFamily="34" charset="0"/>
              <a:buChar char="•"/>
            </a:pPr>
            <a:endParaRPr lang="en-ZA" dirty="0"/>
          </a:p>
          <a:p>
            <a:pPr marL="0" indent="0">
              <a:buNone/>
            </a:pPr>
            <a:r>
              <a:rPr lang="en-ZA" sz="2000" dirty="0" smtClean="0"/>
              <a:t>Promo Code:</a:t>
            </a:r>
          </a:p>
          <a:p>
            <a:r>
              <a:rPr lang="en-ZA" sz="2000" smtClean="0"/>
              <a:t>DEVDAYS11JHB</a:t>
            </a:r>
            <a:endParaRPr lang="en-US" sz="2000" dirty="0" smtClean="0"/>
          </a:p>
        </p:txBody>
      </p:sp>
    </p:spTree>
    <p:extLst>
      <p:ext uri="{BB962C8B-B14F-4D97-AF65-F5344CB8AC3E}">
        <p14:creationId xmlns:p14="http://schemas.microsoft.com/office/powerpoint/2010/main" val="415276382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1001" y="1049596"/>
            <a:ext cx="8018462" cy="715085"/>
          </a:xfrm>
          <a:ln w="12700"/>
        </p:spPr>
        <p:txBody>
          <a:bodyPr/>
          <a:lstStyle/>
          <a:p>
            <a:r>
              <a:rPr lang="en-US" dirty="0" smtClean="0"/>
              <a:t>Grab the Azure Pass: DevDays11CT</a:t>
            </a:r>
            <a:br>
              <a:rPr lang="en-US" dirty="0" smtClean="0"/>
            </a:br>
            <a:endParaRPr lang="en-US" dirty="0"/>
          </a:p>
        </p:txBody>
      </p:sp>
      <p:sp>
        <p:nvSpPr>
          <p:cNvPr id="19" name="Content Placeholder 18"/>
          <p:cNvSpPr>
            <a:spLocks noGrp="1"/>
          </p:cNvSpPr>
          <p:nvPr>
            <p:ph sz="quarter" idx="11"/>
          </p:nvPr>
        </p:nvSpPr>
        <p:spPr>
          <a:xfrm>
            <a:off x="381001" y="1749245"/>
            <a:ext cx="8018462" cy="715085"/>
          </a:xfrm>
          <a:ln w="12700"/>
        </p:spPr>
        <p:txBody>
          <a:bodyPr/>
          <a:lstStyle/>
          <a:p>
            <a:r>
              <a:rPr lang="en-US" dirty="0" smtClean="0"/>
              <a:t>Slides + Demos up Friday @ </a:t>
            </a:r>
            <a:r>
              <a:rPr lang="en-US" dirty="0" smtClean="0">
                <a:hlinkClick r:id="rId3"/>
              </a:rPr>
              <a:t>www.sadev.co.za</a:t>
            </a:r>
            <a:r>
              <a:rPr lang="en-US" dirty="0" smtClean="0"/>
              <a:t> </a:t>
            </a:r>
            <a:br>
              <a:rPr lang="en-US" dirty="0" smtClean="0"/>
            </a:br>
            <a:endParaRPr lang="en-US" dirty="0" smtClean="0"/>
          </a:p>
        </p:txBody>
      </p:sp>
      <p:sp>
        <p:nvSpPr>
          <p:cNvPr id="23" name="Content Placeholder 22"/>
          <p:cNvSpPr>
            <a:spLocks noGrp="1"/>
          </p:cNvSpPr>
          <p:nvPr>
            <p:ph sz="quarter" idx="12"/>
          </p:nvPr>
        </p:nvSpPr>
        <p:spPr>
          <a:xfrm>
            <a:off x="381001" y="2448894"/>
            <a:ext cx="8018462" cy="715085"/>
          </a:xfrm>
          <a:ln w="12700"/>
        </p:spPr>
        <p:txBody>
          <a:bodyPr/>
          <a:lstStyle/>
          <a:p>
            <a:r>
              <a:rPr lang="en-US" dirty="0" smtClean="0"/>
              <a:t>Plan, plan &amp; plan some more</a:t>
            </a:r>
            <a:br>
              <a:rPr lang="en-US" dirty="0" smtClean="0"/>
            </a:br>
            <a:endParaRPr lang="en-US" dirty="0" smtClean="0"/>
          </a:p>
        </p:txBody>
      </p:sp>
      <p:sp>
        <p:nvSpPr>
          <p:cNvPr id="13" name="Title 12"/>
          <p:cNvSpPr>
            <a:spLocks noGrp="1"/>
          </p:cNvSpPr>
          <p:nvPr>
            <p:ph type="title"/>
          </p:nvPr>
        </p:nvSpPr>
        <p:spPr/>
        <p:txBody>
          <a:bodyPr/>
          <a:lstStyle/>
          <a:p>
            <a:r>
              <a:rPr lang="en-GB" dirty="0" smtClean="0"/>
              <a:t>Calls to Action</a:t>
            </a:r>
            <a:endParaRPr lang="en-US" dirty="0"/>
          </a:p>
        </p:txBody>
      </p:sp>
      <p:sp>
        <p:nvSpPr>
          <p:cNvPr id="8" name="Content Placeholder 1"/>
          <p:cNvSpPr>
            <a:spLocks noGrp="1"/>
          </p:cNvSpPr>
          <p:nvPr>
            <p:ph sz="quarter" idx="13"/>
          </p:nvPr>
        </p:nvSpPr>
        <p:spPr>
          <a:xfrm>
            <a:off x="381001" y="3148544"/>
            <a:ext cx="8018462" cy="715085"/>
          </a:xfrm>
        </p:spPr>
        <p:txBody>
          <a:bodyPr/>
          <a:lstStyle/>
          <a:p>
            <a:r>
              <a:rPr lang="en-ZA" dirty="0" smtClean="0"/>
              <a:t>Come to my talk in track 2 next</a:t>
            </a:r>
          </a:p>
          <a:p>
            <a:endParaRPr lang="en-ZA" dirty="0"/>
          </a:p>
        </p:txBody>
      </p:sp>
    </p:spTree>
    <p:extLst>
      <p:ext uri="{BB962C8B-B14F-4D97-AF65-F5344CB8AC3E}">
        <p14:creationId xmlns:p14="http://schemas.microsoft.com/office/powerpoint/2010/main" val="117318464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Keep in Touch</a:t>
            </a:r>
            <a:endParaRPr lang="en-ZA"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078" y="830225"/>
            <a:ext cx="6909401" cy="1191276"/>
          </a:xfrm>
          <a:prstGeom prst="rect">
            <a:avLst/>
          </a:prstGeom>
        </p:spPr>
      </p:pic>
      <p:pic>
        <p:nvPicPr>
          <p:cNvPr id="1026" name="Picture 2" descr="C:\Users\kathero.AFRICA\Pictures\Blog\vector-social-media-icons\Vector Social Media Icons\PNG\32px\r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63" y="3741023"/>
            <a:ext cx="531646" cy="5316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thero.AFRICA\Pictures\Blog\vector-social-media-icons\Vector Social Media Icons\PNG\32px\twitte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563" y="2954947"/>
            <a:ext cx="531646" cy="531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thero.AFRICA\Pictures\Blog\vector-social-media-icons\Vector Social Media Icons\PNG\32px\faceboo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563" y="2168872"/>
            <a:ext cx="531646" cy="5316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637422" y="2223528"/>
            <a:ext cx="3962944" cy="523220"/>
          </a:xfrm>
          <a:prstGeom prst="rect">
            <a:avLst/>
          </a:prstGeom>
          <a:noFill/>
        </p:spPr>
        <p:txBody>
          <a:bodyPr wrap="none" rtlCol="0">
            <a:spAutoFit/>
          </a:bodyPr>
          <a:lstStyle/>
          <a:p>
            <a:r>
              <a:rPr lang="en-US" sz="2800" dirty="0" smtClean="0"/>
              <a:t>facebook.com/</a:t>
            </a:r>
            <a:r>
              <a:rPr lang="en-US" sz="2800" dirty="0" smtClean="0">
                <a:solidFill>
                  <a:schemeClr val="accent1"/>
                </a:solidFill>
              </a:rPr>
              <a:t>msdevsa</a:t>
            </a:r>
            <a:endParaRPr lang="en-ZA" sz="2800" dirty="0">
              <a:solidFill>
                <a:schemeClr val="accent2"/>
              </a:solidFill>
            </a:endParaRPr>
          </a:p>
        </p:txBody>
      </p:sp>
      <p:sp>
        <p:nvSpPr>
          <p:cNvPr id="22" name="TextBox 21"/>
          <p:cNvSpPr txBox="1"/>
          <p:nvPr/>
        </p:nvSpPr>
        <p:spPr>
          <a:xfrm>
            <a:off x="1594889" y="2966628"/>
            <a:ext cx="1988045" cy="523220"/>
          </a:xfrm>
          <a:prstGeom prst="rect">
            <a:avLst/>
          </a:prstGeom>
          <a:noFill/>
        </p:spPr>
        <p:txBody>
          <a:bodyPr wrap="none" rtlCol="0">
            <a:spAutoFit/>
          </a:bodyPr>
          <a:lstStyle/>
          <a:p>
            <a:r>
              <a:rPr lang="en-US" sz="2800" dirty="0" smtClean="0"/>
              <a:t>@</a:t>
            </a:r>
            <a:r>
              <a:rPr lang="en-US" sz="2800" dirty="0" smtClean="0">
                <a:solidFill>
                  <a:schemeClr val="accent1"/>
                </a:solidFill>
              </a:rPr>
              <a:t>msdevsa</a:t>
            </a:r>
            <a:endParaRPr lang="en-ZA" sz="2800" dirty="0">
              <a:solidFill>
                <a:schemeClr val="accent2"/>
              </a:solidFill>
            </a:endParaRPr>
          </a:p>
        </p:txBody>
      </p:sp>
      <p:sp>
        <p:nvSpPr>
          <p:cNvPr id="23" name="TextBox 22"/>
          <p:cNvSpPr txBox="1"/>
          <p:nvPr/>
        </p:nvSpPr>
        <p:spPr>
          <a:xfrm>
            <a:off x="1637422" y="3735941"/>
            <a:ext cx="5561138" cy="523220"/>
          </a:xfrm>
          <a:prstGeom prst="rect">
            <a:avLst/>
          </a:prstGeom>
          <a:noFill/>
        </p:spPr>
        <p:txBody>
          <a:bodyPr wrap="none" rtlCol="0">
            <a:spAutoFit/>
          </a:bodyPr>
          <a:lstStyle/>
          <a:p>
            <a:r>
              <a:rPr lang="en-US" sz="2800" dirty="0" smtClean="0"/>
              <a:t>http://blogs.msdn.com/</a:t>
            </a:r>
            <a:r>
              <a:rPr lang="en-US" sz="2800" dirty="0" smtClean="0">
                <a:solidFill>
                  <a:schemeClr val="accent1"/>
                </a:solidFill>
              </a:rPr>
              <a:t>southafrica</a:t>
            </a:r>
            <a:endParaRPr lang="en-ZA" sz="2800" dirty="0">
              <a:solidFill>
                <a:schemeClr val="accent1"/>
              </a:solidFill>
            </a:endParaRPr>
          </a:p>
        </p:txBody>
      </p:sp>
    </p:spTree>
    <p:extLst>
      <p:ext uri="{BB962C8B-B14F-4D97-AF65-F5344CB8AC3E}">
        <p14:creationId xmlns:p14="http://schemas.microsoft.com/office/powerpoint/2010/main" val="12538368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533" y="-4408"/>
            <a:ext cx="3651885" cy="5143500"/>
          </a:xfrm>
          <a:prstGeom prst="rect">
            <a:avLst/>
          </a:prstGeom>
        </p:spPr>
      </p:pic>
      <p:pic>
        <p:nvPicPr>
          <p:cNvPr id="1026" name="Picture 2" descr="http://thenextweb.com/microsoft/files/2010/11/kin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6523">
            <a:off x="1025773" y="821034"/>
            <a:ext cx="4165619" cy="3471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Title 1"/>
          <p:cNvSpPr>
            <a:spLocks noGrp="1"/>
          </p:cNvSpPr>
          <p:nvPr>
            <p:ph type="title"/>
          </p:nvPr>
        </p:nvSpPr>
        <p:spPr>
          <a:xfrm>
            <a:off x="5227512" y="858348"/>
            <a:ext cx="3810165" cy="2215991"/>
          </a:xfrm>
        </p:spPr>
        <p:txBody>
          <a:bodyPr anchor="ctr"/>
          <a:lstStyle/>
          <a:p>
            <a:pPr algn="ctr"/>
            <a:r>
              <a:rPr lang="en-US" b="1" dirty="0" smtClean="0">
                <a:effectLst>
                  <a:outerShdw blurRad="38100" dist="38100" dir="2700000" algn="tl">
                    <a:srgbClr val="000000">
                      <a:alpha val="43137"/>
                    </a:srgbClr>
                  </a:outerShdw>
                </a:effectLst>
              </a:rPr>
              <a:t>Don’t forget the </a:t>
            </a:r>
            <a:r>
              <a:rPr lang="en-US" b="1" dirty="0" smtClean="0">
                <a:solidFill>
                  <a:srgbClr val="9751CB"/>
                </a:solidFill>
                <a:effectLst>
                  <a:outerShdw blurRad="38100" dist="38100" dir="2700000" algn="tl">
                    <a:srgbClr val="000000">
                      <a:alpha val="43137"/>
                    </a:srgbClr>
                  </a:outerShdw>
                </a:effectLst>
              </a:rPr>
              <a:t>Xbox Kinect </a:t>
            </a:r>
            <a:br>
              <a:rPr lang="en-US" b="1" dirty="0" smtClean="0">
                <a:solidFill>
                  <a:srgbClr val="9751CB"/>
                </a:solidFill>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show-down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after sessions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this evening!</a:t>
            </a:r>
            <a:endParaRPr lang="en-Z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28913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DevDays 2011 Sponsors</a:t>
            </a:r>
            <a:endParaRPr lang="en-ZA"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3384" y="1020724"/>
            <a:ext cx="1667185" cy="2604977"/>
          </a:xfrm>
          <a:prstGeom prst="rect">
            <a:avLst/>
          </a:prstGeom>
        </p:spPr>
      </p:pic>
      <p:sp>
        <p:nvSpPr>
          <p:cNvPr id="5" name="TextBox 4"/>
          <p:cNvSpPr txBox="1"/>
          <p:nvPr/>
        </p:nvSpPr>
        <p:spPr>
          <a:xfrm>
            <a:off x="2998381" y="1105786"/>
            <a:ext cx="5273749" cy="677108"/>
          </a:xfrm>
          <a:prstGeom prst="rect">
            <a:avLst/>
          </a:prstGeom>
          <a:noFill/>
        </p:spPr>
        <p:txBody>
          <a:bodyPr wrap="square" rtlCol="0">
            <a:spAutoFit/>
          </a:bodyPr>
          <a:lstStyle/>
          <a:p>
            <a:pPr algn="ctr"/>
            <a:r>
              <a:rPr lang="en-US" sz="2000" b="1" dirty="0" smtClean="0"/>
              <a:t>PLATINUM SPONSOR</a:t>
            </a:r>
            <a:endParaRPr lang="en-ZA" sz="2000" b="1" dirty="0"/>
          </a:p>
          <a:p>
            <a:pPr algn="ctr"/>
            <a:r>
              <a:rPr lang="en-GB" dirty="0" smtClean="0"/>
              <a:t>www.bbd.co.za</a:t>
            </a:r>
            <a:endParaRPr lang="en-ZA" dirty="0"/>
          </a:p>
        </p:txBody>
      </p:sp>
      <p:sp>
        <p:nvSpPr>
          <p:cNvPr id="6" name="TextBox 5"/>
          <p:cNvSpPr txBox="1"/>
          <p:nvPr/>
        </p:nvSpPr>
        <p:spPr>
          <a:xfrm>
            <a:off x="3001919" y="1959964"/>
            <a:ext cx="5273749" cy="553998"/>
          </a:xfrm>
          <a:prstGeom prst="rect">
            <a:avLst/>
          </a:prstGeom>
          <a:noFill/>
        </p:spPr>
        <p:txBody>
          <a:bodyPr wrap="square" rtlCol="0">
            <a:spAutoFit/>
          </a:bodyPr>
          <a:lstStyle/>
          <a:p>
            <a:pPr algn="ctr"/>
            <a:r>
              <a:rPr lang="en-US" sz="1600" b="1" dirty="0" smtClean="0"/>
              <a:t>SILVER SPONSOR</a:t>
            </a:r>
            <a:endParaRPr lang="en-ZA" sz="1600" b="1" dirty="0"/>
          </a:p>
          <a:p>
            <a:pPr algn="ctr"/>
            <a:r>
              <a:rPr lang="en-GB" sz="1400" dirty="0" smtClean="0"/>
              <a:t>www.dvt.co.za</a:t>
            </a:r>
            <a:endParaRPr lang="en-ZA" sz="1400" dirty="0"/>
          </a:p>
        </p:txBody>
      </p:sp>
      <p:sp>
        <p:nvSpPr>
          <p:cNvPr id="7" name="TextBox 6"/>
          <p:cNvSpPr txBox="1"/>
          <p:nvPr/>
        </p:nvSpPr>
        <p:spPr>
          <a:xfrm>
            <a:off x="3005457" y="2835408"/>
            <a:ext cx="5273749" cy="553998"/>
          </a:xfrm>
          <a:prstGeom prst="rect">
            <a:avLst/>
          </a:prstGeom>
          <a:noFill/>
        </p:spPr>
        <p:txBody>
          <a:bodyPr wrap="square" rtlCol="0">
            <a:spAutoFit/>
          </a:bodyPr>
          <a:lstStyle/>
          <a:p>
            <a:pPr algn="ctr"/>
            <a:r>
              <a:rPr lang="en-US" sz="1600" b="1" dirty="0" smtClean="0"/>
              <a:t>SILVER SPONSOR</a:t>
            </a:r>
            <a:endParaRPr lang="en-ZA" sz="1600" b="1" dirty="0"/>
          </a:p>
          <a:p>
            <a:pPr algn="ctr"/>
            <a:r>
              <a:rPr lang="en-GB" sz="1400" dirty="0" smtClean="0"/>
              <a:t>www.ctutraining.co.za</a:t>
            </a:r>
            <a:endParaRPr lang="en-ZA" sz="1400" dirty="0"/>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2470" y="3940301"/>
            <a:ext cx="1273360" cy="336115"/>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081" y="4462793"/>
            <a:ext cx="2270692" cy="279642"/>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5034" y="3959502"/>
            <a:ext cx="2013347" cy="297713"/>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9919" y="3963165"/>
            <a:ext cx="1891241" cy="290387"/>
          </a:xfrm>
          <a:prstGeom prst="rect">
            <a:avLst/>
          </a:prstGeom>
        </p:spPr>
      </p:pic>
    </p:spTree>
    <p:extLst>
      <p:ext uri="{BB962C8B-B14F-4D97-AF65-F5344CB8AC3E}">
        <p14:creationId xmlns:p14="http://schemas.microsoft.com/office/powerpoint/2010/main" val="291604554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8963" y="42291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4" name="Picture 2" descr="Microsoft logo and tagline"/>
          <p:cNvPicPr>
            <a:picLocks noChangeAspect="1" noChangeArrowheads="1"/>
          </p:cNvPicPr>
          <p:nvPr/>
        </p:nvPicPr>
        <p:blipFill>
          <a:blip r:embed="rId3"/>
          <a:srcRect r="25835" b="36765"/>
          <a:stretch>
            <a:fillRect/>
          </a:stretch>
        </p:blipFill>
        <p:spPr bwMode="black">
          <a:xfrm>
            <a:off x="2211720" y="1966182"/>
            <a:ext cx="4771363" cy="87744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921" y="-77719"/>
            <a:ext cx="1371600" cy="685801"/>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00" dirty="0" smtClean="0">
                <a:solidFill>
                  <a:schemeClr val="tx2"/>
                </a:solidFill>
                <a:latin typeface="Segoe UI" pitchFamily="34" charset="0"/>
                <a:ea typeface="Segoe UI" pitchFamily="34" charset="0"/>
                <a:cs typeface="Segoe UI" pitchFamily="34" charset="0"/>
              </a:rPr>
              <a:t>(On-Premises)</a:t>
            </a:r>
          </a:p>
        </p:txBody>
      </p:sp>
      <p:sp>
        <p:nvSpPr>
          <p:cNvPr id="5" name="Rounded Rectangle 4"/>
          <p:cNvSpPr/>
          <p:nvPr/>
        </p:nvSpPr>
        <p:spPr>
          <a:xfrm>
            <a:off x="2486681" y="-77718"/>
            <a:ext cx="19050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2"/>
                </a:solidFill>
                <a:latin typeface="Segoe UI" pitchFamily="34" charset="0"/>
                <a:ea typeface="Segoe UI" pitchFamily="34" charset="0"/>
                <a:cs typeface="Segoe UI" pitchFamily="34" charset="0"/>
              </a:rPr>
              <a:t>Infrastructure</a:t>
            </a:r>
            <a:endParaRPr lang="en-US" sz="1400" dirty="0" smtClean="0">
              <a:solidFill>
                <a:schemeClr val="tx2"/>
              </a:solidFill>
              <a:latin typeface="Segoe UI" pitchFamily="34" charset="0"/>
              <a:ea typeface="Segoe UI" pitchFamily="34" charset="0"/>
              <a:cs typeface="Segoe UI" pitchFamily="34" charset="0"/>
            </a:endParaRPr>
          </a:p>
          <a:p>
            <a:pPr algn="ctr"/>
            <a:r>
              <a:rPr lang="en-US" sz="1200" dirty="0" smtClean="0">
                <a:solidFill>
                  <a:schemeClr val="tx2"/>
                </a:solidFill>
                <a:latin typeface="Segoe UI" pitchFamily="34" charset="0"/>
                <a:ea typeface="Segoe UI" pitchFamily="34" charset="0"/>
                <a:cs typeface="Segoe UI" pitchFamily="34" charset="0"/>
              </a:rPr>
              <a:t>(as a Service)</a:t>
            </a:r>
          </a:p>
        </p:txBody>
      </p:sp>
      <p:sp>
        <p:nvSpPr>
          <p:cNvPr id="6" name="Rounded Rectangle 5"/>
          <p:cNvSpPr/>
          <p:nvPr/>
        </p:nvSpPr>
        <p:spPr>
          <a:xfrm>
            <a:off x="4905971" y="-77719"/>
            <a:ext cx="13716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2"/>
                </a:solidFill>
                <a:latin typeface="Segoe UI" pitchFamily="34" charset="0"/>
                <a:ea typeface="Segoe UI" pitchFamily="34" charset="0"/>
                <a:cs typeface="Segoe UI" pitchFamily="34" charset="0"/>
              </a:rPr>
              <a:t>Platform</a:t>
            </a:r>
            <a:endParaRPr lang="en-US" sz="1200" dirty="0" smtClean="0">
              <a:solidFill>
                <a:schemeClr val="tx2"/>
              </a:solidFill>
              <a:latin typeface="Segoe UI" pitchFamily="34" charset="0"/>
              <a:ea typeface="Segoe UI" pitchFamily="34" charset="0"/>
              <a:cs typeface="Segoe UI" pitchFamily="34" charset="0"/>
            </a:endParaRPr>
          </a:p>
          <a:p>
            <a:pPr algn="ctr"/>
            <a:r>
              <a:rPr lang="en-US" sz="1200" dirty="0" smtClean="0">
                <a:solidFill>
                  <a:schemeClr val="tx2"/>
                </a:solidFill>
                <a:latin typeface="Segoe UI" pitchFamily="34" charset="0"/>
                <a:ea typeface="Segoe UI" pitchFamily="34" charset="0"/>
                <a:cs typeface="Segoe UI" pitchFamily="34" charset="0"/>
              </a:rPr>
              <a:t>(as a Service)</a:t>
            </a:r>
          </a:p>
        </p:txBody>
      </p:sp>
      <p:sp>
        <p:nvSpPr>
          <p:cNvPr id="7" name="Rectangle 6"/>
          <p:cNvSpPr/>
          <p:nvPr/>
        </p:nvSpPr>
        <p:spPr>
          <a:xfrm>
            <a:off x="552631" y="3896173"/>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Storage</a:t>
            </a:r>
          </a:p>
        </p:txBody>
      </p:sp>
      <p:sp>
        <p:nvSpPr>
          <p:cNvPr id="8" name="Rectangle 7"/>
          <p:cNvSpPr/>
          <p:nvPr/>
        </p:nvSpPr>
        <p:spPr>
          <a:xfrm>
            <a:off x="552631" y="3441354"/>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Servers</a:t>
            </a:r>
          </a:p>
        </p:txBody>
      </p:sp>
      <p:sp>
        <p:nvSpPr>
          <p:cNvPr id="9" name="Rectangle 8"/>
          <p:cNvSpPr/>
          <p:nvPr/>
        </p:nvSpPr>
        <p:spPr>
          <a:xfrm>
            <a:off x="552631" y="4350990"/>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Networking</a:t>
            </a:r>
          </a:p>
        </p:txBody>
      </p:sp>
      <p:sp>
        <p:nvSpPr>
          <p:cNvPr id="10" name="Rectangle 9"/>
          <p:cNvSpPr/>
          <p:nvPr/>
        </p:nvSpPr>
        <p:spPr>
          <a:xfrm>
            <a:off x="552631" y="2531716"/>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O/S</a:t>
            </a:r>
          </a:p>
        </p:txBody>
      </p:sp>
      <p:sp>
        <p:nvSpPr>
          <p:cNvPr id="11" name="Rectangle 10"/>
          <p:cNvSpPr/>
          <p:nvPr/>
        </p:nvSpPr>
        <p:spPr>
          <a:xfrm>
            <a:off x="552631" y="2076897"/>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Middleware</a:t>
            </a:r>
          </a:p>
        </p:txBody>
      </p:sp>
      <p:sp>
        <p:nvSpPr>
          <p:cNvPr id="12" name="Rectangle 11"/>
          <p:cNvSpPr/>
          <p:nvPr/>
        </p:nvSpPr>
        <p:spPr>
          <a:xfrm>
            <a:off x="552631" y="2986535"/>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Virtualization</a:t>
            </a:r>
          </a:p>
        </p:txBody>
      </p:sp>
      <p:sp>
        <p:nvSpPr>
          <p:cNvPr id="13" name="Rectangle 12"/>
          <p:cNvSpPr/>
          <p:nvPr/>
        </p:nvSpPr>
        <p:spPr>
          <a:xfrm>
            <a:off x="552631" y="1167259"/>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Data</a:t>
            </a:r>
          </a:p>
        </p:txBody>
      </p:sp>
      <p:sp>
        <p:nvSpPr>
          <p:cNvPr id="14" name="Rectangle 13"/>
          <p:cNvSpPr/>
          <p:nvPr/>
        </p:nvSpPr>
        <p:spPr>
          <a:xfrm>
            <a:off x="552631" y="712440"/>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Applications</a:t>
            </a:r>
          </a:p>
        </p:txBody>
      </p:sp>
      <p:sp>
        <p:nvSpPr>
          <p:cNvPr id="15" name="Rectangle 14"/>
          <p:cNvSpPr/>
          <p:nvPr/>
        </p:nvSpPr>
        <p:spPr>
          <a:xfrm>
            <a:off x="552631" y="1622078"/>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Runtime</a:t>
            </a:r>
          </a:p>
        </p:txBody>
      </p:sp>
      <p:sp>
        <p:nvSpPr>
          <p:cNvPr id="16" name="Rectangle 15"/>
          <p:cNvSpPr/>
          <p:nvPr/>
        </p:nvSpPr>
        <p:spPr>
          <a:xfrm>
            <a:off x="2620091" y="3896173"/>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Storage</a:t>
            </a:r>
          </a:p>
        </p:txBody>
      </p:sp>
      <p:sp>
        <p:nvSpPr>
          <p:cNvPr id="17" name="Rectangle 16"/>
          <p:cNvSpPr/>
          <p:nvPr/>
        </p:nvSpPr>
        <p:spPr>
          <a:xfrm>
            <a:off x="2620091" y="3441354"/>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Servers</a:t>
            </a:r>
          </a:p>
        </p:txBody>
      </p:sp>
      <p:sp>
        <p:nvSpPr>
          <p:cNvPr id="18" name="Rectangle 17"/>
          <p:cNvSpPr/>
          <p:nvPr/>
        </p:nvSpPr>
        <p:spPr>
          <a:xfrm>
            <a:off x="2620091" y="4350990"/>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Networking</a:t>
            </a:r>
          </a:p>
        </p:txBody>
      </p:sp>
      <p:sp>
        <p:nvSpPr>
          <p:cNvPr id="19" name="Rectangle 18"/>
          <p:cNvSpPr/>
          <p:nvPr/>
        </p:nvSpPr>
        <p:spPr>
          <a:xfrm>
            <a:off x="2620091" y="2531716"/>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O/S</a:t>
            </a:r>
          </a:p>
        </p:txBody>
      </p:sp>
      <p:sp>
        <p:nvSpPr>
          <p:cNvPr id="20" name="Rectangle 19"/>
          <p:cNvSpPr/>
          <p:nvPr/>
        </p:nvSpPr>
        <p:spPr>
          <a:xfrm>
            <a:off x="2620091" y="2076897"/>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Middleware</a:t>
            </a:r>
          </a:p>
        </p:txBody>
      </p:sp>
      <p:sp>
        <p:nvSpPr>
          <p:cNvPr id="21" name="Rectangle 20"/>
          <p:cNvSpPr/>
          <p:nvPr/>
        </p:nvSpPr>
        <p:spPr>
          <a:xfrm>
            <a:off x="2620091" y="2986535"/>
            <a:ext cx="1638240" cy="381000"/>
          </a:xfrm>
          <a:prstGeom prst="rect">
            <a:avLst/>
          </a:prstGeom>
          <a:gradFill>
            <a:gsLst>
              <a:gs pos="0">
                <a:schemeClr val="bg1">
                  <a:lumMod val="85000"/>
                </a:schemeClr>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1C1C1C"/>
                </a:solidFill>
                <a:latin typeface="Calibri" pitchFamily="34" charset="0"/>
              </a:rPr>
              <a:t>Virtualization</a:t>
            </a:r>
          </a:p>
        </p:txBody>
      </p:sp>
      <p:sp>
        <p:nvSpPr>
          <p:cNvPr id="22" name="Rectangle 21"/>
          <p:cNvSpPr/>
          <p:nvPr/>
        </p:nvSpPr>
        <p:spPr>
          <a:xfrm>
            <a:off x="2620091" y="1167259"/>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Data</a:t>
            </a:r>
          </a:p>
        </p:txBody>
      </p:sp>
      <p:sp>
        <p:nvSpPr>
          <p:cNvPr id="23" name="Rectangle 22"/>
          <p:cNvSpPr/>
          <p:nvPr/>
        </p:nvSpPr>
        <p:spPr>
          <a:xfrm>
            <a:off x="2620091" y="712440"/>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Applications</a:t>
            </a:r>
          </a:p>
        </p:txBody>
      </p:sp>
      <p:sp>
        <p:nvSpPr>
          <p:cNvPr id="24" name="Rectangle 23"/>
          <p:cNvSpPr/>
          <p:nvPr/>
        </p:nvSpPr>
        <p:spPr>
          <a:xfrm>
            <a:off x="2620091" y="1622078"/>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Runtime</a:t>
            </a:r>
          </a:p>
        </p:txBody>
      </p:sp>
      <p:sp>
        <p:nvSpPr>
          <p:cNvPr id="25" name="Left Brace 24"/>
          <p:cNvSpPr/>
          <p:nvPr/>
        </p:nvSpPr>
        <p:spPr>
          <a:xfrm>
            <a:off x="405329" y="703332"/>
            <a:ext cx="137875" cy="4019550"/>
          </a:xfrm>
          <a:prstGeom prst="leftBrace">
            <a:avLst>
              <a:gd name="adj1" fmla="val 0"/>
              <a:gd name="adj2" fmla="val 50000"/>
            </a:avLst>
          </a:prstGeom>
          <a:noFill/>
          <a:ln w="19050">
            <a:solidFill>
              <a:schemeClr val="tx2">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26" name="TextBox 52"/>
          <p:cNvSpPr txBox="1"/>
          <p:nvPr/>
        </p:nvSpPr>
        <p:spPr>
          <a:xfrm>
            <a:off x="77346" y="2204661"/>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latin typeface="Segoe UI" pitchFamily="34" charset="0"/>
                <a:ea typeface="Segoe UI" pitchFamily="34" charset="0"/>
                <a:cs typeface="Segoe UI" pitchFamily="34" charset="0"/>
              </a:rPr>
              <a:t>You manage</a:t>
            </a:r>
            <a:endParaRPr lang="en-US" sz="1400" dirty="0">
              <a:solidFill>
                <a:schemeClr val="tx2"/>
              </a:solidFill>
              <a:latin typeface="Segoe UI" pitchFamily="34" charset="0"/>
              <a:ea typeface="Segoe UI" pitchFamily="34" charset="0"/>
              <a:cs typeface="Segoe UI" pitchFamily="34" charset="0"/>
            </a:endParaRPr>
          </a:p>
        </p:txBody>
      </p:sp>
      <p:sp>
        <p:nvSpPr>
          <p:cNvPr id="27" name="Left Brace 26"/>
          <p:cNvSpPr/>
          <p:nvPr/>
        </p:nvSpPr>
        <p:spPr>
          <a:xfrm flipH="1">
            <a:off x="6420182" y="1608206"/>
            <a:ext cx="209580" cy="3122948"/>
          </a:xfrm>
          <a:prstGeom prst="leftBrace">
            <a:avLst>
              <a:gd name="adj1" fmla="val 0"/>
              <a:gd name="adj2" fmla="val 50000"/>
            </a:avLst>
          </a:prstGeom>
          <a:noFill/>
          <a:ln w="19050">
            <a:solidFill>
              <a:schemeClr val="tx2">
                <a:lumMod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28" name="TextBox 54"/>
          <p:cNvSpPr txBox="1"/>
          <p:nvPr/>
        </p:nvSpPr>
        <p:spPr>
          <a:xfrm flipH="1">
            <a:off x="6533924" y="2284482"/>
            <a:ext cx="400110" cy="169110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2">
                    <a:lumMod val="50000"/>
                  </a:schemeClr>
                </a:solidFill>
                <a:latin typeface="Segoe UI" pitchFamily="34" charset="0"/>
                <a:ea typeface="Segoe UI" pitchFamily="34" charset="0"/>
                <a:cs typeface="Segoe UI" pitchFamily="34" charset="0"/>
              </a:rPr>
              <a:t>Managed by vendor</a:t>
            </a:r>
          </a:p>
        </p:txBody>
      </p:sp>
      <p:sp>
        <p:nvSpPr>
          <p:cNvPr id="29" name="Left Brace 28"/>
          <p:cNvSpPr/>
          <p:nvPr/>
        </p:nvSpPr>
        <p:spPr>
          <a:xfrm flipH="1">
            <a:off x="4262098" y="2731403"/>
            <a:ext cx="234064" cy="1968915"/>
          </a:xfrm>
          <a:prstGeom prst="leftBrace">
            <a:avLst>
              <a:gd name="adj1" fmla="val 0"/>
              <a:gd name="adj2" fmla="val 50000"/>
            </a:avLst>
          </a:prstGeom>
          <a:noFill/>
          <a:ln w="19050">
            <a:solidFill>
              <a:schemeClr val="tx2">
                <a:lumMod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30" name="TextBox 56"/>
          <p:cNvSpPr txBox="1"/>
          <p:nvPr/>
        </p:nvSpPr>
        <p:spPr>
          <a:xfrm flipH="1">
            <a:off x="4391425" y="2739871"/>
            <a:ext cx="400110" cy="1887551"/>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lumMod val="50000"/>
                  </a:schemeClr>
                </a:solidFill>
                <a:latin typeface="Segoe UI" pitchFamily="34" charset="0"/>
                <a:ea typeface="Segoe UI" pitchFamily="34" charset="0"/>
                <a:cs typeface="Segoe UI" pitchFamily="34" charset="0"/>
              </a:rPr>
              <a:t>Managed by vendor</a:t>
            </a:r>
            <a:endParaRPr lang="en-US" sz="1400" dirty="0">
              <a:solidFill>
                <a:schemeClr val="tx2">
                  <a:lumMod val="50000"/>
                </a:schemeClr>
              </a:solidFill>
              <a:latin typeface="Segoe UI" pitchFamily="34" charset="0"/>
              <a:ea typeface="Segoe UI" pitchFamily="34" charset="0"/>
              <a:cs typeface="Segoe UI" pitchFamily="34" charset="0"/>
            </a:endParaRPr>
          </a:p>
        </p:txBody>
      </p:sp>
      <p:sp>
        <p:nvSpPr>
          <p:cNvPr id="31" name="Left Brace 30"/>
          <p:cNvSpPr/>
          <p:nvPr/>
        </p:nvSpPr>
        <p:spPr>
          <a:xfrm>
            <a:off x="2481583" y="703331"/>
            <a:ext cx="133350" cy="2036539"/>
          </a:xfrm>
          <a:prstGeom prst="leftBrace">
            <a:avLst>
              <a:gd name="adj1" fmla="val 0"/>
              <a:gd name="adj2" fmla="val 50000"/>
            </a:avLst>
          </a:prstGeom>
          <a:noFill/>
          <a:ln w="19050">
            <a:solidFill>
              <a:schemeClr val="tx2">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32" name="TextBox 58"/>
          <p:cNvSpPr txBox="1"/>
          <p:nvPr/>
        </p:nvSpPr>
        <p:spPr>
          <a:xfrm>
            <a:off x="2144173" y="1061661"/>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latin typeface="Segoe UI" pitchFamily="34" charset="0"/>
                <a:ea typeface="Segoe UI" pitchFamily="34" charset="0"/>
                <a:cs typeface="Segoe UI" pitchFamily="34" charset="0"/>
              </a:rPr>
              <a:t>You manage</a:t>
            </a:r>
            <a:endParaRPr lang="en-US" sz="1400" dirty="0">
              <a:solidFill>
                <a:schemeClr val="tx2"/>
              </a:solidFill>
              <a:latin typeface="Segoe UI" pitchFamily="34" charset="0"/>
              <a:ea typeface="Segoe UI" pitchFamily="34" charset="0"/>
              <a:cs typeface="Segoe UI" pitchFamily="34" charset="0"/>
            </a:endParaRPr>
          </a:p>
        </p:txBody>
      </p:sp>
      <p:sp>
        <p:nvSpPr>
          <p:cNvPr id="33" name="Left Brace 32"/>
          <p:cNvSpPr/>
          <p:nvPr/>
        </p:nvSpPr>
        <p:spPr>
          <a:xfrm>
            <a:off x="4610854" y="684281"/>
            <a:ext cx="152400" cy="847725"/>
          </a:xfrm>
          <a:prstGeom prst="leftBrace">
            <a:avLst>
              <a:gd name="adj1" fmla="val 0"/>
              <a:gd name="adj2" fmla="val 50000"/>
            </a:avLst>
          </a:prstGeom>
          <a:noFill/>
          <a:ln w="19050">
            <a:solidFill>
              <a:schemeClr val="tx2">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34" name="TextBox 60"/>
          <p:cNvSpPr txBox="1"/>
          <p:nvPr/>
        </p:nvSpPr>
        <p:spPr>
          <a:xfrm>
            <a:off x="4287728" y="604461"/>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latin typeface="Segoe UI" pitchFamily="34" charset="0"/>
                <a:ea typeface="Segoe UI" pitchFamily="34" charset="0"/>
                <a:cs typeface="Segoe UI" pitchFamily="34" charset="0"/>
              </a:rPr>
              <a:t>You manage</a:t>
            </a:r>
            <a:endParaRPr lang="en-US" sz="1400" dirty="0">
              <a:solidFill>
                <a:schemeClr val="tx2"/>
              </a:solidFill>
              <a:latin typeface="Segoe UI" pitchFamily="34" charset="0"/>
              <a:ea typeface="Segoe UI" pitchFamily="34" charset="0"/>
              <a:cs typeface="Segoe UI" pitchFamily="34" charset="0"/>
            </a:endParaRPr>
          </a:p>
        </p:txBody>
      </p:sp>
      <p:sp>
        <p:nvSpPr>
          <p:cNvPr id="35" name="Rectangle 34"/>
          <p:cNvSpPr/>
          <p:nvPr/>
        </p:nvSpPr>
        <p:spPr>
          <a:xfrm>
            <a:off x="4772681" y="3896173"/>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Storage</a:t>
            </a:r>
          </a:p>
        </p:txBody>
      </p:sp>
      <p:sp>
        <p:nvSpPr>
          <p:cNvPr id="36" name="Rectangle 35"/>
          <p:cNvSpPr/>
          <p:nvPr/>
        </p:nvSpPr>
        <p:spPr>
          <a:xfrm>
            <a:off x="4772681" y="3441354"/>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Servers</a:t>
            </a:r>
          </a:p>
        </p:txBody>
      </p:sp>
      <p:sp>
        <p:nvSpPr>
          <p:cNvPr id="37" name="Rectangle 36"/>
          <p:cNvSpPr/>
          <p:nvPr/>
        </p:nvSpPr>
        <p:spPr>
          <a:xfrm>
            <a:off x="4772681" y="4350990"/>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Networking</a:t>
            </a:r>
          </a:p>
        </p:txBody>
      </p:sp>
      <p:sp>
        <p:nvSpPr>
          <p:cNvPr id="38" name="Rectangle 37"/>
          <p:cNvSpPr/>
          <p:nvPr/>
        </p:nvSpPr>
        <p:spPr>
          <a:xfrm>
            <a:off x="4772681" y="2531716"/>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O/S</a:t>
            </a:r>
          </a:p>
        </p:txBody>
      </p:sp>
      <p:sp>
        <p:nvSpPr>
          <p:cNvPr id="39" name="Rectangle 38"/>
          <p:cNvSpPr/>
          <p:nvPr/>
        </p:nvSpPr>
        <p:spPr>
          <a:xfrm>
            <a:off x="4772681" y="2076897"/>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Middleware</a:t>
            </a:r>
          </a:p>
        </p:txBody>
      </p:sp>
      <p:sp>
        <p:nvSpPr>
          <p:cNvPr id="40" name="Rectangle 39"/>
          <p:cNvSpPr/>
          <p:nvPr/>
        </p:nvSpPr>
        <p:spPr>
          <a:xfrm>
            <a:off x="4772681" y="2986535"/>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Virtualization</a:t>
            </a:r>
          </a:p>
        </p:txBody>
      </p:sp>
      <p:sp>
        <p:nvSpPr>
          <p:cNvPr id="41" name="Rectangle 40"/>
          <p:cNvSpPr/>
          <p:nvPr/>
        </p:nvSpPr>
        <p:spPr>
          <a:xfrm>
            <a:off x="4772681" y="712440"/>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Applications</a:t>
            </a:r>
          </a:p>
        </p:txBody>
      </p:sp>
      <p:sp>
        <p:nvSpPr>
          <p:cNvPr id="42" name="Rectangle 41"/>
          <p:cNvSpPr/>
          <p:nvPr/>
        </p:nvSpPr>
        <p:spPr>
          <a:xfrm>
            <a:off x="4772681" y="1622078"/>
            <a:ext cx="1638240" cy="381000"/>
          </a:xfrm>
          <a:prstGeom prst="rect">
            <a:avLst/>
          </a:prstGeom>
          <a:gradFill>
            <a:gsLst>
              <a:gs pos="0">
                <a:schemeClr val="bg1">
                  <a:lumMod val="85000"/>
                </a:schemeClr>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1C1C1C"/>
                </a:solidFill>
                <a:latin typeface="Calibri" pitchFamily="34" charset="0"/>
              </a:rPr>
              <a:t>Runtime</a:t>
            </a:r>
          </a:p>
        </p:txBody>
      </p:sp>
      <p:sp>
        <p:nvSpPr>
          <p:cNvPr id="43" name="Rectangle 42"/>
          <p:cNvSpPr/>
          <p:nvPr/>
        </p:nvSpPr>
        <p:spPr>
          <a:xfrm>
            <a:off x="4772681" y="1167259"/>
            <a:ext cx="1638240" cy="381000"/>
          </a:xfrm>
          <a:prstGeom prst="rect">
            <a:avLst/>
          </a:prstGeom>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Data</a:t>
            </a:r>
          </a:p>
        </p:txBody>
      </p:sp>
      <p:sp>
        <p:nvSpPr>
          <p:cNvPr id="44" name="Rounded Rectangle 43"/>
          <p:cNvSpPr/>
          <p:nvPr/>
        </p:nvSpPr>
        <p:spPr>
          <a:xfrm>
            <a:off x="7039571" y="-77719"/>
            <a:ext cx="13716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2"/>
                </a:solidFill>
                <a:latin typeface="Segoe UI" pitchFamily="34" charset="0"/>
                <a:ea typeface="Segoe UI" pitchFamily="34" charset="0"/>
                <a:cs typeface="Segoe UI" pitchFamily="34" charset="0"/>
              </a:rPr>
              <a:t>Software</a:t>
            </a:r>
            <a:endParaRPr lang="en-US" sz="1200" dirty="0" smtClean="0">
              <a:solidFill>
                <a:schemeClr val="tx2"/>
              </a:solidFill>
              <a:latin typeface="Segoe UI" pitchFamily="34" charset="0"/>
              <a:ea typeface="Segoe UI" pitchFamily="34" charset="0"/>
              <a:cs typeface="Segoe UI" pitchFamily="34" charset="0"/>
            </a:endParaRPr>
          </a:p>
          <a:p>
            <a:pPr algn="ctr"/>
            <a:r>
              <a:rPr lang="en-US" sz="1200" dirty="0" smtClean="0">
                <a:solidFill>
                  <a:schemeClr val="tx2"/>
                </a:solidFill>
                <a:latin typeface="Segoe UI" pitchFamily="34" charset="0"/>
                <a:ea typeface="Segoe UI" pitchFamily="34" charset="0"/>
                <a:cs typeface="Segoe UI" pitchFamily="34" charset="0"/>
              </a:rPr>
              <a:t>(as a Service)</a:t>
            </a:r>
          </a:p>
        </p:txBody>
      </p:sp>
      <p:sp>
        <p:nvSpPr>
          <p:cNvPr id="45" name="Left Brace 44"/>
          <p:cNvSpPr/>
          <p:nvPr/>
        </p:nvSpPr>
        <p:spPr>
          <a:xfrm flipH="1">
            <a:off x="8553880" y="684282"/>
            <a:ext cx="200055" cy="4046872"/>
          </a:xfrm>
          <a:prstGeom prst="leftBrace">
            <a:avLst>
              <a:gd name="adj1" fmla="val 0"/>
              <a:gd name="adj2" fmla="val 50000"/>
            </a:avLst>
          </a:prstGeom>
          <a:noFill/>
          <a:ln w="19050">
            <a:solidFill>
              <a:schemeClr val="tx2">
                <a:lumMod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46" name="TextBox 64"/>
          <p:cNvSpPr txBox="1"/>
          <p:nvPr/>
        </p:nvSpPr>
        <p:spPr>
          <a:xfrm flipH="1">
            <a:off x="8667720" y="1812578"/>
            <a:ext cx="400110" cy="169110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2">
                    <a:lumMod val="50000"/>
                  </a:schemeClr>
                </a:solidFill>
                <a:latin typeface="Segoe UI" pitchFamily="34" charset="0"/>
                <a:ea typeface="Segoe UI" pitchFamily="34" charset="0"/>
                <a:cs typeface="Segoe UI" pitchFamily="34" charset="0"/>
              </a:rPr>
              <a:t>Managed by vendor</a:t>
            </a:r>
          </a:p>
        </p:txBody>
      </p:sp>
      <p:sp>
        <p:nvSpPr>
          <p:cNvPr id="47" name="Rectangle 46"/>
          <p:cNvSpPr/>
          <p:nvPr/>
        </p:nvSpPr>
        <p:spPr>
          <a:xfrm>
            <a:off x="6906281" y="3896173"/>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Storage</a:t>
            </a:r>
          </a:p>
        </p:txBody>
      </p:sp>
      <p:sp>
        <p:nvSpPr>
          <p:cNvPr id="48" name="Rectangle 47"/>
          <p:cNvSpPr/>
          <p:nvPr/>
        </p:nvSpPr>
        <p:spPr>
          <a:xfrm>
            <a:off x="6906281" y="3441354"/>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Servers</a:t>
            </a:r>
          </a:p>
        </p:txBody>
      </p:sp>
      <p:sp>
        <p:nvSpPr>
          <p:cNvPr id="49" name="Rectangle 48"/>
          <p:cNvSpPr/>
          <p:nvPr/>
        </p:nvSpPr>
        <p:spPr>
          <a:xfrm>
            <a:off x="6906281" y="4350990"/>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Networking</a:t>
            </a:r>
          </a:p>
        </p:txBody>
      </p:sp>
      <p:sp>
        <p:nvSpPr>
          <p:cNvPr id="50" name="Rectangle 49"/>
          <p:cNvSpPr/>
          <p:nvPr/>
        </p:nvSpPr>
        <p:spPr>
          <a:xfrm>
            <a:off x="6906281" y="2531716"/>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O/S</a:t>
            </a:r>
          </a:p>
        </p:txBody>
      </p:sp>
      <p:sp>
        <p:nvSpPr>
          <p:cNvPr id="51" name="Rectangle 50"/>
          <p:cNvSpPr/>
          <p:nvPr/>
        </p:nvSpPr>
        <p:spPr>
          <a:xfrm>
            <a:off x="6906281" y="2067789"/>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Middleware</a:t>
            </a:r>
          </a:p>
        </p:txBody>
      </p:sp>
      <p:sp>
        <p:nvSpPr>
          <p:cNvPr id="52" name="Rectangle 51"/>
          <p:cNvSpPr/>
          <p:nvPr/>
        </p:nvSpPr>
        <p:spPr>
          <a:xfrm>
            <a:off x="6906281" y="2986535"/>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Virtualization</a:t>
            </a:r>
          </a:p>
        </p:txBody>
      </p:sp>
      <p:sp>
        <p:nvSpPr>
          <p:cNvPr id="53" name="Rectangle 52"/>
          <p:cNvSpPr/>
          <p:nvPr/>
        </p:nvSpPr>
        <p:spPr>
          <a:xfrm>
            <a:off x="6906281" y="703332"/>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Applications</a:t>
            </a:r>
          </a:p>
        </p:txBody>
      </p:sp>
      <p:sp>
        <p:nvSpPr>
          <p:cNvPr id="54" name="Rectangle 53"/>
          <p:cNvSpPr/>
          <p:nvPr/>
        </p:nvSpPr>
        <p:spPr>
          <a:xfrm>
            <a:off x="6906281" y="1622078"/>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Runtime</a:t>
            </a:r>
          </a:p>
        </p:txBody>
      </p:sp>
      <p:sp>
        <p:nvSpPr>
          <p:cNvPr id="55" name="Rectangle 54"/>
          <p:cNvSpPr/>
          <p:nvPr/>
        </p:nvSpPr>
        <p:spPr>
          <a:xfrm>
            <a:off x="6906281" y="1158151"/>
            <a:ext cx="1638240" cy="381000"/>
          </a:xfrm>
          <a:prstGeom prst="rect">
            <a:avLst/>
          </a:prstGeom>
          <a:gradFill>
            <a:gsLst>
              <a:gs pos="0">
                <a:srgbClr val="808080"/>
              </a:gs>
              <a:gs pos="50000">
                <a:srgbClr val="B2B2B2"/>
              </a:gs>
              <a:gs pos="100000">
                <a:schemeClr val="accent5">
                  <a:tint val="95500"/>
                  <a:shade val="100000"/>
                  <a:satMod val="155000"/>
                </a:schemeClr>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000000"/>
                </a:solidFill>
                <a:latin typeface="Calibri" pitchFamily="34" charset="0"/>
              </a:rPr>
              <a:t>Data</a:t>
            </a:r>
          </a:p>
        </p:txBody>
      </p:sp>
    </p:spTree>
    <p:extLst>
      <p:ext uri="{BB962C8B-B14F-4D97-AF65-F5344CB8AC3E}">
        <p14:creationId xmlns:p14="http://schemas.microsoft.com/office/powerpoint/2010/main" val="1834944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1000"/>
                                        <p:tgtEl>
                                          <p:spTgt spid="19"/>
                                        </p:tgtEl>
                                      </p:cBhvr>
                                    </p:animEffect>
                                    <p:anim calcmode="lin" valueType="num">
                                      <p:cBhvr>
                                        <p:cTn id="90" dur="1000" fill="hold"/>
                                        <p:tgtEl>
                                          <p:spTgt spid="19"/>
                                        </p:tgtEl>
                                        <p:attrNameLst>
                                          <p:attrName>ppt_x</p:attrName>
                                        </p:attrNameLst>
                                      </p:cBhvr>
                                      <p:tavLst>
                                        <p:tav tm="0">
                                          <p:val>
                                            <p:strVal val="#ppt_x"/>
                                          </p:val>
                                        </p:tav>
                                        <p:tav tm="100000">
                                          <p:val>
                                            <p:strVal val="#ppt_x"/>
                                          </p:val>
                                        </p:tav>
                                      </p:tavLst>
                                    </p:anim>
                                    <p:anim calcmode="lin" valueType="num">
                                      <p:cBhvr>
                                        <p:cTn id="91" dur="1000" fill="hold"/>
                                        <p:tgtEl>
                                          <p:spTgt spid="1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1000"/>
                                        <p:tgtEl>
                                          <p:spTgt spid="22"/>
                                        </p:tgtEl>
                                      </p:cBhvr>
                                    </p:animEffect>
                                    <p:anim calcmode="lin" valueType="num">
                                      <p:cBhvr>
                                        <p:cTn id="105" dur="1000" fill="hold"/>
                                        <p:tgtEl>
                                          <p:spTgt spid="22"/>
                                        </p:tgtEl>
                                        <p:attrNameLst>
                                          <p:attrName>ppt_x</p:attrName>
                                        </p:attrNameLst>
                                      </p:cBhvr>
                                      <p:tavLst>
                                        <p:tav tm="0">
                                          <p:val>
                                            <p:strVal val="#ppt_x"/>
                                          </p:val>
                                        </p:tav>
                                        <p:tav tm="100000">
                                          <p:val>
                                            <p:strVal val="#ppt_x"/>
                                          </p:val>
                                        </p:tav>
                                      </p:tavLst>
                                    </p:anim>
                                    <p:anim calcmode="lin" valueType="num">
                                      <p:cBhvr>
                                        <p:cTn id="106" dur="1000" fill="hold"/>
                                        <p:tgtEl>
                                          <p:spTgt spid="2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strVal val="#ppt_x"/>
                                          </p:val>
                                        </p:tav>
                                        <p:tav tm="100000">
                                          <p:val>
                                            <p:strVal val="#ppt_x"/>
                                          </p:val>
                                        </p:tav>
                                      </p:tavLst>
                                    </p:anim>
                                    <p:anim calcmode="lin" valueType="num">
                                      <p:cBhvr>
                                        <p:cTn id="111" dur="1000" fill="hold"/>
                                        <p:tgtEl>
                                          <p:spTgt spid="2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1000"/>
                                        <p:tgtEl>
                                          <p:spTgt spid="24"/>
                                        </p:tgtEl>
                                      </p:cBhvr>
                                    </p:animEffect>
                                    <p:anim calcmode="lin" valueType="num">
                                      <p:cBhvr>
                                        <p:cTn id="115" dur="1000" fill="hold"/>
                                        <p:tgtEl>
                                          <p:spTgt spid="24"/>
                                        </p:tgtEl>
                                        <p:attrNameLst>
                                          <p:attrName>ppt_x</p:attrName>
                                        </p:attrNameLst>
                                      </p:cBhvr>
                                      <p:tavLst>
                                        <p:tav tm="0">
                                          <p:val>
                                            <p:strVal val="#ppt_x"/>
                                          </p:val>
                                        </p:tav>
                                        <p:tav tm="100000">
                                          <p:val>
                                            <p:strVal val="#ppt_x"/>
                                          </p:val>
                                        </p:tav>
                                      </p:tavLst>
                                    </p:anim>
                                    <p:anim calcmode="lin" valueType="num">
                                      <p:cBhvr>
                                        <p:cTn id="116" dur="1000" fill="hold"/>
                                        <p:tgtEl>
                                          <p:spTgt spid="2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1000"/>
                                        <p:tgtEl>
                                          <p:spTgt spid="29"/>
                                        </p:tgtEl>
                                      </p:cBhvr>
                                    </p:animEffect>
                                    <p:anim calcmode="lin" valueType="num">
                                      <p:cBhvr>
                                        <p:cTn id="120" dur="1000" fill="hold"/>
                                        <p:tgtEl>
                                          <p:spTgt spid="29"/>
                                        </p:tgtEl>
                                        <p:attrNameLst>
                                          <p:attrName>ppt_x</p:attrName>
                                        </p:attrNameLst>
                                      </p:cBhvr>
                                      <p:tavLst>
                                        <p:tav tm="0">
                                          <p:val>
                                            <p:strVal val="#ppt_x"/>
                                          </p:val>
                                        </p:tav>
                                        <p:tav tm="100000">
                                          <p:val>
                                            <p:strVal val="#ppt_x"/>
                                          </p:val>
                                        </p:tav>
                                      </p:tavLst>
                                    </p:anim>
                                    <p:anim calcmode="lin" valueType="num">
                                      <p:cBhvr>
                                        <p:cTn id="121" dur="1000" fill="hold"/>
                                        <p:tgtEl>
                                          <p:spTgt spid="2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1000"/>
                                        <p:tgtEl>
                                          <p:spTgt spid="31"/>
                                        </p:tgtEl>
                                      </p:cBhvr>
                                    </p:animEffect>
                                    <p:anim calcmode="lin" valueType="num">
                                      <p:cBhvr>
                                        <p:cTn id="125" dur="1000" fill="hold"/>
                                        <p:tgtEl>
                                          <p:spTgt spid="31"/>
                                        </p:tgtEl>
                                        <p:attrNameLst>
                                          <p:attrName>ppt_x</p:attrName>
                                        </p:attrNameLst>
                                      </p:cBhvr>
                                      <p:tavLst>
                                        <p:tav tm="0">
                                          <p:val>
                                            <p:strVal val="#ppt_x"/>
                                          </p:val>
                                        </p:tav>
                                        <p:tav tm="100000">
                                          <p:val>
                                            <p:strVal val="#ppt_x"/>
                                          </p:val>
                                        </p:tav>
                                      </p:tavLst>
                                    </p:anim>
                                    <p:anim calcmode="lin" valueType="num">
                                      <p:cBhvr>
                                        <p:cTn id="126" dur="1000" fill="hold"/>
                                        <p:tgtEl>
                                          <p:spTgt spid="31"/>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1000"/>
                                        <p:tgtEl>
                                          <p:spTgt spid="32"/>
                                        </p:tgtEl>
                                      </p:cBhvr>
                                    </p:animEffect>
                                    <p:anim calcmode="lin" valueType="num">
                                      <p:cBhvr>
                                        <p:cTn id="130" dur="1000" fill="hold"/>
                                        <p:tgtEl>
                                          <p:spTgt spid="32"/>
                                        </p:tgtEl>
                                        <p:attrNameLst>
                                          <p:attrName>ppt_x</p:attrName>
                                        </p:attrNameLst>
                                      </p:cBhvr>
                                      <p:tavLst>
                                        <p:tav tm="0">
                                          <p:val>
                                            <p:strVal val="#ppt_x"/>
                                          </p:val>
                                        </p:tav>
                                        <p:tav tm="100000">
                                          <p:val>
                                            <p:strVal val="#ppt_x"/>
                                          </p:val>
                                        </p:tav>
                                      </p:tavLst>
                                    </p:anim>
                                    <p:anim calcmode="lin" valueType="num">
                                      <p:cBhvr>
                                        <p:cTn id="131" dur="1000" fill="hold"/>
                                        <p:tgtEl>
                                          <p:spTgt spid="32"/>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1000"/>
                                        <p:tgtEl>
                                          <p:spTgt spid="30"/>
                                        </p:tgtEl>
                                      </p:cBhvr>
                                    </p:animEffect>
                                    <p:anim calcmode="lin" valueType="num">
                                      <p:cBhvr>
                                        <p:cTn id="135" dur="1000" fill="hold"/>
                                        <p:tgtEl>
                                          <p:spTgt spid="30"/>
                                        </p:tgtEl>
                                        <p:attrNameLst>
                                          <p:attrName>ppt_x</p:attrName>
                                        </p:attrNameLst>
                                      </p:cBhvr>
                                      <p:tavLst>
                                        <p:tav tm="0">
                                          <p:val>
                                            <p:strVal val="#ppt_x"/>
                                          </p:val>
                                        </p:tav>
                                        <p:tav tm="100000">
                                          <p:val>
                                            <p:strVal val="#ppt_x"/>
                                          </p:val>
                                        </p:tav>
                                      </p:tavLst>
                                    </p:anim>
                                    <p:anim calcmode="lin" valueType="num">
                                      <p:cBhvr>
                                        <p:cTn id="13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fade">
                                      <p:cBhvr>
                                        <p:cTn id="141" dur="1000"/>
                                        <p:tgtEl>
                                          <p:spTgt spid="6"/>
                                        </p:tgtEl>
                                      </p:cBhvr>
                                    </p:animEffect>
                                    <p:anim calcmode="lin" valueType="num">
                                      <p:cBhvr>
                                        <p:cTn id="142" dur="1000" fill="hold"/>
                                        <p:tgtEl>
                                          <p:spTgt spid="6"/>
                                        </p:tgtEl>
                                        <p:attrNameLst>
                                          <p:attrName>ppt_x</p:attrName>
                                        </p:attrNameLst>
                                      </p:cBhvr>
                                      <p:tavLst>
                                        <p:tav tm="0">
                                          <p:val>
                                            <p:strVal val="#ppt_x"/>
                                          </p:val>
                                        </p:tav>
                                        <p:tav tm="100000">
                                          <p:val>
                                            <p:strVal val="#ppt_x"/>
                                          </p:val>
                                        </p:tav>
                                      </p:tavLst>
                                    </p:anim>
                                    <p:anim calcmode="lin" valueType="num">
                                      <p:cBhvr>
                                        <p:cTn id="143" dur="1000" fill="hold"/>
                                        <p:tgtEl>
                                          <p:spTgt spid="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27"/>
                                        </p:tgtEl>
                                        <p:attrNameLst>
                                          <p:attrName>style.visibility</p:attrName>
                                        </p:attrNameLst>
                                      </p:cBhvr>
                                      <p:to>
                                        <p:strVal val="visible"/>
                                      </p:to>
                                    </p:set>
                                    <p:animEffect transition="in" filter="fade">
                                      <p:cBhvr>
                                        <p:cTn id="146" dur="1000"/>
                                        <p:tgtEl>
                                          <p:spTgt spid="27"/>
                                        </p:tgtEl>
                                      </p:cBhvr>
                                    </p:animEffect>
                                    <p:anim calcmode="lin" valueType="num">
                                      <p:cBhvr>
                                        <p:cTn id="147" dur="1000" fill="hold"/>
                                        <p:tgtEl>
                                          <p:spTgt spid="27"/>
                                        </p:tgtEl>
                                        <p:attrNameLst>
                                          <p:attrName>ppt_x</p:attrName>
                                        </p:attrNameLst>
                                      </p:cBhvr>
                                      <p:tavLst>
                                        <p:tav tm="0">
                                          <p:val>
                                            <p:strVal val="#ppt_x"/>
                                          </p:val>
                                        </p:tav>
                                        <p:tav tm="100000">
                                          <p:val>
                                            <p:strVal val="#ppt_x"/>
                                          </p:val>
                                        </p:tav>
                                      </p:tavLst>
                                    </p:anim>
                                    <p:anim calcmode="lin" valueType="num">
                                      <p:cBhvr>
                                        <p:cTn id="148" dur="1000" fill="hold"/>
                                        <p:tgtEl>
                                          <p:spTgt spid="27"/>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fade">
                                      <p:cBhvr>
                                        <p:cTn id="151" dur="1000"/>
                                        <p:tgtEl>
                                          <p:spTgt spid="28"/>
                                        </p:tgtEl>
                                      </p:cBhvr>
                                    </p:animEffect>
                                    <p:anim calcmode="lin" valueType="num">
                                      <p:cBhvr>
                                        <p:cTn id="152" dur="1000" fill="hold"/>
                                        <p:tgtEl>
                                          <p:spTgt spid="28"/>
                                        </p:tgtEl>
                                        <p:attrNameLst>
                                          <p:attrName>ppt_x</p:attrName>
                                        </p:attrNameLst>
                                      </p:cBhvr>
                                      <p:tavLst>
                                        <p:tav tm="0">
                                          <p:val>
                                            <p:strVal val="#ppt_x"/>
                                          </p:val>
                                        </p:tav>
                                        <p:tav tm="100000">
                                          <p:val>
                                            <p:strVal val="#ppt_x"/>
                                          </p:val>
                                        </p:tav>
                                      </p:tavLst>
                                    </p:anim>
                                    <p:anim calcmode="lin" valueType="num">
                                      <p:cBhvr>
                                        <p:cTn id="153" dur="1000" fill="hold"/>
                                        <p:tgtEl>
                                          <p:spTgt spid="28"/>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33"/>
                                        </p:tgtEl>
                                        <p:attrNameLst>
                                          <p:attrName>style.visibility</p:attrName>
                                        </p:attrNameLst>
                                      </p:cBhvr>
                                      <p:to>
                                        <p:strVal val="visible"/>
                                      </p:to>
                                    </p:set>
                                    <p:animEffect transition="in" filter="fade">
                                      <p:cBhvr>
                                        <p:cTn id="156" dur="1000"/>
                                        <p:tgtEl>
                                          <p:spTgt spid="33"/>
                                        </p:tgtEl>
                                      </p:cBhvr>
                                    </p:animEffect>
                                    <p:anim calcmode="lin" valueType="num">
                                      <p:cBhvr>
                                        <p:cTn id="157" dur="1000" fill="hold"/>
                                        <p:tgtEl>
                                          <p:spTgt spid="33"/>
                                        </p:tgtEl>
                                        <p:attrNameLst>
                                          <p:attrName>ppt_x</p:attrName>
                                        </p:attrNameLst>
                                      </p:cBhvr>
                                      <p:tavLst>
                                        <p:tav tm="0">
                                          <p:val>
                                            <p:strVal val="#ppt_x"/>
                                          </p:val>
                                        </p:tav>
                                        <p:tav tm="100000">
                                          <p:val>
                                            <p:strVal val="#ppt_x"/>
                                          </p:val>
                                        </p:tav>
                                      </p:tavLst>
                                    </p:anim>
                                    <p:anim calcmode="lin" valueType="num">
                                      <p:cBhvr>
                                        <p:cTn id="158" dur="1000" fill="hold"/>
                                        <p:tgtEl>
                                          <p:spTgt spid="33"/>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34"/>
                                        </p:tgtEl>
                                        <p:attrNameLst>
                                          <p:attrName>style.visibility</p:attrName>
                                        </p:attrNameLst>
                                      </p:cBhvr>
                                      <p:to>
                                        <p:strVal val="visible"/>
                                      </p:to>
                                    </p:set>
                                    <p:animEffect transition="in" filter="fade">
                                      <p:cBhvr>
                                        <p:cTn id="161" dur="1000"/>
                                        <p:tgtEl>
                                          <p:spTgt spid="34"/>
                                        </p:tgtEl>
                                      </p:cBhvr>
                                    </p:animEffect>
                                    <p:anim calcmode="lin" valueType="num">
                                      <p:cBhvr>
                                        <p:cTn id="162" dur="1000" fill="hold"/>
                                        <p:tgtEl>
                                          <p:spTgt spid="34"/>
                                        </p:tgtEl>
                                        <p:attrNameLst>
                                          <p:attrName>ppt_x</p:attrName>
                                        </p:attrNameLst>
                                      </p:cBhvr>
                                      <p:tavLst>
                                        <p:tav tm="0">
                                          <p:val>
                                            <p:strVal val="#ppt_x"/>
                                          </p:val>
                                        </p:tav>
                                        <p:tav tm="100000">
                                          <p:val>
                                            <p:strVal val="#ppt_x"/>
                                          </p:val>
                                        </p:tav>
                                      </p:tavLst>
                                    </p:anim>
                                    <p:anim calcmode="lin" valueType="num">
                                      <p:cBhvr>
                                        <p:cTn id="163" dur="1000" fill="hold"/>
                                        <p:tgtEl>
                                          <p:spTgt spid="34"/>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35"/>
                                        </p:tgtEl>
                                        <p:attrNameLst>
                                          <p:attrName>style.visibility</p:attrName>
                                        </p:attrNameLst>
                                      </p:cBhvr>
                                      <p:to>
                                        <p:strVal val="visible"/>
                                      </p:to>
                                    </p:set>
                                    <p:animEffect transition="in" filter="fade">
                                      <p:cBhvr>
                                        <p:cTn id="166" dur="1000"/>
                                        <p:tgtEl>
                                          <p:spTgt spid="35"/>
                                        </p:tgtEl>
                                      </p:cBhvr>
                                    </p:animEffect>
                                    <p:anim calcmode="lin" valueType="num">
                                      <p:cBhvr>
                                        <p:cTn id="167" dur="1000" fill="hold"/>
                                        <p:tgtEl>
                                          <p:spTgt spid="35"/>
                                        </p:tgtEl>
                                        <p:attrNameLst>
                                          <p:attrName>ppt_x</p:attrName>
                                        </p:attrNameLst>
                                      </p:cBhvr>
                                      <p:tavLst>
                                        <p:tav tm="0">
                                          <p:val>
                                            <p:strVal val="#ppt_x"/>
                                          </p:val>
                                        </p:tav>
                                        <p:tav tm="100000">
                                          <p:val>
                                            <p:strVal val="#ppt_x"/>
                                          </p:val>
                                        </p:tav>
                                      </p:tavLst>
                                    </p:anim>
                                    <p:anim calcmode="lin" valueType="num">
                                      <p:cBhvr>
                                        <p:cTn id="168" dur="1000" fill="hold"/>
                                        <p:tgtEl>
                                          <p:spTgt spid="35"/>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fade">
                                      <p:cBhvr>
                                        <p:cTn id="171" dur="1000"/>
                                        <p:tgtEl>
                                          <p:spTgt spid="36"/>
                                        </p:tgtEl>
                                      </p:cBhvr>
                                    </p:animEffect>
                                    <p:anim calcmode="lin" valueType="num">
                                      <p:cBhvr>
                                        <p:cTn id="172" dur="1000" fill="hold"/>
                                        <p:tgtEl>
                                          <p:spTgt spid="36"/>
                                        </p:tgtEl>
                                        <p:attrNameLst>
                                          <p:attrName>ppt_x</p:attrName>
                                        </p:attrNameLst>
                                      </p:cBhvr>
                                      <p:tavLst>
                                        <p:tav tm="0">
                                          <p:val>
                                            <p:strVal val="#ppt_x"/>
                                          </p:val>
                                        </p:tav>
                                        <p:tav tm="100000">
                                          <p:val>
                                            <p:strVal val="#ppt_x"/>
                                          </p:val>
                                        </p:tav>
                                      </p:tavLst>
                                    </p:anim>
                                    <p:anim calcmode="lin" valueType="num">
                                      <p:cBhvr>
                                        <p:cTn id="173" dur="1000" fill="hold"/>
                                        <p:tgtEl>
                                          <p:spTgt spid="3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37"/>
                                        </p:tgtEl>
                                        <p:attrNameLst>
                                          <p:attrName>style.visibility</p:attrName>
                                        </p:attrNameLst>
                                      </p:cBhvr>
                                      <p:to>
                                        <p:strVal val="visible"/>
                                      </p:to>
                                    </p:set>
                                    <p:animEffect transition="in" filter="fade">
                                      <p:cBhvr>
                                        <p:cTn id="176" dur="1000"/>
                                        <p:tgtEl>
                                          <p:spTgt spid="37"/>
                                        </p:tgtEl>
                                      </p:cBhvr>
                                    </p:animEffect>
                                    <p:anim calcmode="lin" valueType="num">
                                      <p:cBhvr>
                                        <p:cTn id="177" dur="1000" fill="hold"/>
                                        <p:tgtEl>
                                          <p:spTgt spid="37"/>
                                        </p:tgtEl>
                                        <p:attrNameLst>
                                          <p:attrName>ppt_x</p:attrName>
                                        </p:attrNameLst>
                                      </p:cBhvr>
                                      <p:tavLst>
                                        <p:tav tm="0">
                                          <p:val>
                                            <p:strVal val="#ppt_x"/>
                                          </p:val>
                                        </p:tav>
                                        <p:tav tm="100000">
                                          <p:val>
                                            <p:strVal val="#ppt_x"/>
                                          </p:val>
                                        </p:tav>
                                      </p:tavLst>
                                    </p:anim>
                                    <p:anim calcmode="lin" valueType="num">
                                      <p:cBhvr>
                                        <p:cTn id="178" dur="1000" fill="hold"/>
                                        <p:tgtEl>
                                          <p:spTgt spid="3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38"/>
                                        </p:tgtEl>
                                        <p:attrNameLst>
                                          <p:attrName>style.visibility</p:attrName>
                                        </p:attrNameLst>
                                      </p:cBhvr>
                                      <p:to>
                                        <p:strVal val="visible"/>
                                      </p:to>
                                    </p:set>
                                    <p:animEffect transition="in" filter="fade">
                                      <p:cBhvr>
                                        <p:cTn id="181" dur="1000"/>
                                        <p:tgtEl>
                                          <p:spTgt spid="38"/>
                                        </p:tgtEl>
                                      </p:cBhvr>
                                    </p:animEffect>
                                    <p:anim calcmode="lin" valueType="num">
                                      <p:cBhvr>
                                        <p:cTn id="182" dur="1000" fill="hold"/>
                                        <p:tgtEl>
                                          <p:spTgt spid="38"/>
                                        </p:tgtEl>
                                        <p:attrNameLst>
                                          <p:attrName>ppt_x</p:attrName>
                                        </p:attrNameLst>
                                      </p:cBhvr>
                                      <p:tavLst>
                                        <p:tav tm="0">
                                          <p:val>
                                            <p:strVal val="#ppt_x"/>
                                          </p:val>
                                        </p:tav>
                                        <p:tav tm="100000">
                                          <p:val>
                                            <p:strVal val="#ppt_x"/>
                                          </p:val>
                                        </p:tav>
                                      </p:tavLst>
                                    </p:anim>
                                    <p:anim calcmode="lin" valueType="num">
                                      <p:cBhvr>
                                        <p:cTn id="183" dur="1000" fill="hold"/>
                                        <p:tgtEl>
                                          <p:spTgt spid="38"/>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39"/>
                                        </p:tgtEl>
                                        <p:attrNameLst>
                                          <p:attrName>style.visibility</p:attrName>
                                        </p:attrNameLst>
                                      </p:cBhvr>
                                      <p:to>
                                        <p:strVal val="visible"/>
                                      </p:to>
                                    </p:set>
                                    <p:animEffect transition="in" filter="fade">
                                      <p:cBhvr>
                                        <p:cTn id="186" dur="1000"/>
                                        <p:tgtEl>
                                          <p:spTgt spid="39"/>
                                        </p:tgtEl>
                                      </p:cBhvr>
                                    </p:animEffect>
                                    <p:anim calcmode="lin" valueType="num">
                                      <p:cBhvr>
                                        <p:cTn id="187" dur="1000" fill="hold"/>
                                        <p:tgtEl>
                                          <p:spTgt spid="39"/>
                                        </p:tgtEl>
                                        <p:attrNameLst>
                                          <p:attrName>ppt_x</p:attrName>
                                        </p:attrNameLst>
                                      </p:cBhvr>
                                      <p:tavLst>
                                        <p:tav tm="0">
                                          <p:val>
                                            <p:strVal val="#ppt_x"/>
                                          </p:val>
                                        </p:tav>
                                        <p:tav tm="100000">
                                          <p:val>
                                            <p:strVal val="#ppt_x"/>
                                          </p:val>
                                        </p:tav>
                                      </p:tavLst>
                                    </p:anim>
                                    <p:anim calcmode="lin" valueType="num">
                                      <p:cBhvr>
                                        <p:cTn id="188" dur="1000" fill="hold"/>
                                        <p:tgtEl>
                                          <p:spTgt spid="39"/>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40"/>
                                        </p:tgtEl>
                                        <p:attrNameLst>
                                          <p:attrName>style.visibility</p:attrName>
                                        </p:attrNameLst>
                                      </p:cBhvr>
                                      <p:to>
                                        <p:strVal val="visible"/>
                                      </p:to>
                                    </p:set>
                                    <p:animEffect transition="in" filter="fade">
                                      <p:cBhvr>
                                        <p:cTn id="191" dur="1000"/>
                                        <p:tgtEl>
                                          <p:spTgt spid="40"/>
                                        </p:tgtEl>
                                      </p:cBhvr>
                                    </p:animEffect>
                                    <p:anim calcmode="lin" valueType="num">
                                      <p:cBhvr>
                                        <p:cTn id="192" dur="1000" fill="hold"/>
                                        <p:tgtEl>
                                          <p:spTgt spid="40"/>
                                        </p:tgtEl>
                                        <p:attrNameLst>
                                          <p:attrName>ppt_x</p:attrName>
                                        </p:attrNameLst>
                                      </p:cBhvr>
                                      <p:tavLst>
                                        <p:tav tm="0">
                                          <p:val>
                                            <p:strVal val="#ppt_x"/>
                                          </p:val>
                                        </p:tav>
                                        <p:tav tm="100000">
                                          <p:val>
                                            <p:strVal val="#ppt_x"/>
                                          </p:val>
                                        </p:tav>
                                      </p:tavLst>
                                    </p:anim>
                                    <p:anim calcmode="lin" valueType="num">
                                      <p:cBhvr>
                                        <p:cTn id="193" dur="1000" fill="hold"/>
                                        <p:tgtEl>
                                          <p:spTgt spid="40"/>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fade">
                                      <p:cBhvr>
                                        <p:cTn id="196" dur="1000"/>
                                        <p:tgtEl>
                                          <p:spTgt spid="41"/>
                                        </p:tgtEl>
                                      </p:cBhvr>
                                    </p:animEffect>
                                    <p:anim calcmode="lin" valueType="num">
                                      <p:cBhvr>
                                        <p:cTn id="197" dur="1000" fill="hold"/>
                                        <p:tgtEl>
                                          <p:spTgt spid="41"/>
                                        </p:tgtEl>
                                        <p:attrNameLst>
                                          <p:attrName>ppt_x</p:attrName>
                                        </p:attrNameLst>
                                      </p:cBhvr>
                                      <p:tavLst>
                                        <p:tav tm="0">
                                          <p:val>
                                            <p:strVal val="#ppt_x"/>
                                          </p:val>
                                        </p:tav>
                                        <p:tav tm="100000">
                                          <p:val>
                                            <p:strVal val="#ppt_x"/>
                                          </p:val>
                                        </p:tav>
                                      </p:tavLst>
                                    </p:anim>
                                    <p:anim calcmode="lin" valueType="num">
                                      <p:cBhvr>
                                        <p:cTn id="198" dur="1000" fill="hold"/>
                                        <p:tgtEl>
                                          <p:spTgt spid="41"/>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42"/>
                                        </p:tgtEl>
                                        <p:attrNameLst>
                                          <p:attrName>style.visibility</p:attrName>
                                        </p:attrNameLst>
                                      </p:cBhvr>
                                      <p:to>
                                        <p:strVal val="visible"/>
                                      </p:to>
                                    </p:set>
                                    <p:animEffect transition="in" filter="fade">
                                      <p:cBhvr>
                                        <p:cTn id="201" dur="1000"/>
                                        <p:tgtEl>
                                          <p:spTgt spid="42"/>
                                        </p:tgtEl>
                                      </p:cBhvr>
                                    </p:animEffect>
                                    <p:anim calcmode="lin" valueType="num">
                                      <p:cBhvr>
                                        <p:cTn id="202" dur="1000" fill="hold"/>
                                        <p:tgtEl>
                                          <p:spTgt spid="42"/>
                                        </p:tgtEl>
                                        <p:attrNameLst>
                                          <p:attrName>ppt_x</p:attrName>
                                        </p:attrNameLst>
                                      </p:cBhvr>
                                      <p:tavLst>
                                        <p:tav tm="0">
                                          <p:val>
                                            <p:strVal val="#ppt_x"/>
                                          </p:val>
                                        </p:tav>
                                        <p:tav tm="100000">
                                          <p:val>
                                            <p:strVal val="#ppt_x"/>
                                          </p:val>
                                        </p:tav>
                                      </p:tavLst>
                                    </p:anim>
                                    <p:anim calcmode="lin" valueType="num">
                                      <p:cBhvr>
                                        <p:cTn id="203" dur="1000" fill="hold"/>
                                        <p:tgtEl>
                                          <p:spTgt spid="42"/>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0"/>
                                  </p:stCondLst>
                                  <p:childTnLst>
                                    <p:set>
                                      <p:cBhvr>
                                        <p:cTn id="205" dur="1" fill="hold">
                                          <p:stCondLst>
                                            <p:cond delay="0"/>
                                          </p:stCondLst>
                                        </p:cTn>
                                        <p:tgtEl>
                                          <p:spTgt spid="43"/>
                                        </p:tgtEl>
                                        <p:attrNameLst>
                                          <p:attrName>style.visibility</p:attrName>
                                        </p:attrNameLst>
                                      </p:cBhvr>
                                      <p:to>
                                        <p:strVal val="visible"/>
                                      </p:to>
                                    </p:set>
                                    <p:animEffect transition="in" filter="fade">
                                      <p:cBhvr>
                                        <p:cTn id="206" dur="1000"/>
                                        <p:tgtEl>
                                          <p:spTgt spid="43"/>
                                        </p:tgtEl>
                                      </p:cBhvr>
                                    </p:animEffect>
                                    <p:anim calcmode="lin" valueType="num">
                                      <p:cBhvr>
                                        <p:cTn id="207" dur="1000" fill="hold"/>
                                        <p:tgtEl>
                                          <p:spTgt spid="43"/>
                                        </p:tgtEl>
                                        <p:attrNameLst>
                                          <p:attrName>ppt_x</p:attrName>
                                        </p:attrNameLst>
                                      </p:cBhvr>
                                      <p:tavLst>
                                        <p:tav tm="0">
                                          <p:val>
                                            <p:strVal val="#ppt_x"/>
                                          </p:val>
                                        </p:tav>
                                        <p:tav tm="100000">
                                          <p:val>
                                            <p:strVal val="#ppt_x"/>
                                          </p:val>
                                        </p:tav>
                                      </p:tavLst>
                                    </p:anim>
                                    <p:anim calcmode="lin" valueType="num">
                                      <p:cBhvr>
                                        <p:cTn id="2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42" presetClass="entr" presetSubtype="0" fill="hold" grpId="0" nodeType="click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fade">
                                      <p:cBhvr>
                                        <p:cTn id="213" dur="1000"/>
                                        <p:tgtEl>
                                          <p:spTgt spid="44"/>
                                        </p:tgtEl>
                                      </p:cBhvr>
                                    </p:animEffect>
                                    <p:anim calcmode="lin" valueType="num">
                                      <p:cBhvr>
                                        <p:cTn id="214" dur="1000" fill="hold"/>
                                        <p:tgtEl>
                                          <p:spTgt spid="44"/>
                                        </p:tgtEl>
                                        <p:attrNameLst>
                                          <p:attrName>ppt_x</p:attrName>
                                        </p:attrNameLst>
                                      </p:cBhvr>
                                      <p:tavLst>
                                        <p:tav tm="0">
                                          <p:val>
                                            <p:strVal val="#ppt_x"/>
                                          </p:val>
                                        </p:tav>
                                        <p:tav tm="100000">
                                          <p:val>
                                            <p:strVal val="#ppt_x"/>
                                          </p:val>
                                        </p:tav>
                                      </p:tavLst>
                                    </p:anim>
                                    <p:anim calcmode="lin" valueType="num">
                                      <p:cBhvr>
                                        <p:cTn id="215" dur="1000" fill="hold"/>
                                        <p:tgtEl>
                                          <p:spTgt spid="44"/>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45"/>
                                        </p:tgtEl>
                                        <p:attrNameLst>
                                          <p:attrName>style.visibility</p:attrName>
                                        </p:attrNameLst>
                                      </p:cBhvr>
                                      <p:to>
                                        <p:strVal val="visible"/>
                                      </p:to>
                                    </p:set>
                                    <p:animEffect transition="in" filter="fade">
                                      <p:cBhvr>
                                        <p:cTn id="218" dur="1000"/>
                                        <p:tgtEl>
                                          <p:spTgt spid="45"/>
                                        </p:tgtEl>
                                      </p:cBhvr>
                                    </p:animEffect>
                                    <p:anim calcmode="lin" valueType="num">
                                      <p:cBhvr>
                                        <p:cTn id="219" dur="1000" fill="hold"/>
                                        <p:tgtEl>
                                          <p:spTgt spid="45"/>
                                        </p:tgtEl>
                                        <p:attrNameLst>
                                          <p:attrName>ppt_x</p:attrName>
                                        </p:attrNameLst>
                                      </p:cBhvr>
                                      <p:tavLst>
                                        <p:tav tm="0">
                                          <p:val>
                                            <p:strVal val="#ppt_x"/>
                                          </p:val>
                                        </p:tav>
                                        <p:tav tm="100000">
                                          <p:val>
                                            <p:strVal val="#ppt_x"/>
                                          </p:val>
                                        </p:tav>
                                      </p:tavLst>
                                    </p:anim>
                                    <p:anim calcmode="lin" valueType="num">
                                      <p:cBhvr>
                                        <p:cTn id="220" dur="1000" fill="hold"/>
                                        <p:tgtEl>
                                          <p:spTgt spid="45"/>
                                        </p:tgtEl>
                                        <p:attrNameLst>
                                          <p:attrName>ppt_y</p:attrName>
                                        </p:attrNameLst>
                                      </p:cBhvr>
                                      <p:tavLst>
                                        <p:tav tm="0">
                                          <p:val>
                                            <p:strVal val="#ppt_y+.1"/>
                                          </p:val>
                                        </p:tav>
                                        <p:tav tm="100000">
                                          <p:val>
                                            <p:strVal val="#ppt_y"/>
                                          </p:val>
                                        </p:tav>
                                      </p:tavLst>
                                    </p:anim>
                                  </p:childTnLst>
                                </p:cTn>
                              </p:par>
                              <p:par>
                                <p:cTn id="221" presetID="42" presetClass="entr" presetSubtype="0" fill="hold" grpId="0" nodeType="withEffect">
                                  <p:stCondLst>
                                    <p:cond delay="0"/>
                                  </p:stCondLst>
                                  <p:childTnLst>
                                    <p:set>
                                      <p:cBhvr>
                                        <p:cTn id="222" dur="1" fill="hold">
                                          <p:stCondLst>
                                            <p:cond delay="0"/>
                                          </p:stCondLst>
                                        </p:cTn>
                                        <p:tgtEl>
                                          <p:spTgt spid="46"/>
                                        </p:tgtEl>
                                        <p:attrNameLst>
                                          <p:attrName>style.visibility</p:attrName>
                                        </p:attrNameLst>
                                      </p:cBhvr>
                                      <p:to>
                                        <p:strVal val="visible"/>
                                      </p:to>
                                    </p:set>
                                    <p:animEffect transition="in" filter="fade">
                                      <p:cBhvr>
                                        <p:cTn id="223" dur="1000"/>
                                        <p:tgtEl>
                                          <p:spTgt spid="46"/>
                                        </p:tgtEl>
                                      </p:cBhvr>
                                    </p:animEffect>
                                    <p:anim calcmode="lin" valueType="num">
                                      <p:cBhvr>
                                        <p:cTn id="224" dur="1000" fill="hold"/>
                                        <p:tgtEl>
                                          <p:spTgt spid="46"/>
                                        </p:tgtEl>
                                        <p:attrNameLst>
                                          <p:attrName>ppt_x</p:attrName>
                                        </p:attrNameLst>
                                      </p:cBhvr>
                                      <p:tavLst>
                                        <p:tav tm="0">
                                          <p:val>
                                            <p:strVal val="#ppt_x"/>
                                          </p:val>
                                        </p:tav>
                                        <p:tav tm="100000">
                                          <p:val>
                                            <p:strVal val="#ppt_x"/>
                                          </p:val>
                                        </p:tav>
                                      </p:tavLst>
                                    </p:anim>
                                    <p:anim calcmode="lin" valueType="num">
                                      <p:cBhvr>
                                        <p:cTn id="225" dur="1000" fill="hold"/>
                                        <p:tgtEl>
                                          <p:spTgt spid="46"/>
                                        </p:tgtEl>
                                        <p:attrNameLst>
                                          <p:attrName>ppt_y</p:attrName>
                                        </p:attrNameLst>
                                      </p:cBhvr>
                                      <p:tavLst>
                                        <p:tav tm="0">
                                          <p:val>
                                            <p:strVal val="#ppt_y+.1"/>
                                          </p:val>
                                        </p:tav>
                                        <p:tav tm="100000">
                                          <p:val>
                                            <p:strVal val="#ppt_y"/>
                                          </p:val>
                                        </p:tav>
                                      </p:tavLst>
                                    </p:anim>
                                  </p:childTnLst>
                                </p:cTn>
                              </p:par>
                              <p:par>
                                <p:cTn id="226" presetID="42" presetClass="entr" presetSubtype="0" fill="hold" grpId="0" nodeType="withEffect">
                                  <p:stCondLst>
                                    <p:cond delay="0"/>
                                  </p:stCondLst>
                                  <p:childTnLst>
                                    <p:set>
                                      <p:cBhvr>
                                        <p:cTn id="227" dur="1" fill="hold">
                                          <p:stCondLst>
                                            <p:cond delay="0"/>
                                          </p:stCondLst>
                                        </p:cTn>
                                        <p:tgtEl>
                                          <p:spTgt spid="47"/>
                                        </p:tgtEl>
                                        <p:attrNameLst>
                                          <p:attrName>style.visibility</p:attrName>
                                        </p:attrNameLst>
                                      </p:cBhvr>
                                      <p:to>
                                        <p:strVal val="visible"/>
                                      </p:to>
                                    </p:set>
                                    <p:animEffect transition="in" filter="fade">
                                      <p:cBhvr>
                                        <p:cTn id="228" dur="1000"/>
                                        <p:tgtEl>
                                          <p:spTgt spid="47"/>
                                        </p:tgtEl>
                                      </p:cBhvr>
                                    </p:animEffect>
                                    <p:anim calcmode="lin" valueType="num">
                                      <p:cBhvr>
                                        <p:cTn id="229" dur="1000" fill="hold"/>
                                        <p:tgtEl>
                                          <p:spTgt spid="47"/>
                                        </p:tgtEl>
                                        <p:attrNameLst>
                                          <p:attrName>ppt_x</p:attrName>
                                        </p:attrNameLst>
                                      </p:cBhvr>
                                      <p:tavLst>
                                        <p:tav tm="0">
                                          <p:val>
                                            <p:strVal val="#ppt_x"/>
                                          </p:val>
                                        </p:tav>
                                        <p:tav tm="100000">
                                          <p:val>
                                            <p:strVal val="#ppt_x"/>
                                          </p:val>
                                        </p:tav>
                                      </p:tavLst>
                                    </p:anim>
                                    <p:anim calcmode="lin" valueType="num">
                                      <p:cBhvr>
                                        <p:cTn id="230" dur="1000" fill="hold"/>
                                        <p:tgtEl>
                                          <p:spTgt spid="47"/>
                                        </p:tgtEl>
                                        <p:attrNameLst>
                                          <p:attrName>ppt_y</p:attrName>
                                        </p:attrNameLst>
                                      </p:cBhvr>
                                      <p:tavLst>
                                        <p:tav tm="0">
                                          <p:val>
                                            <p:strVal val="#ppt_y+.1"/>
                                          </p:val>
                                        </p:tav>
                                        <p:tav tm="100000">
                                          <p:val>
                                            <p:strVal val="#ppt_y"/>
                                          </p:val>
                                        </p:tav>
                                      </p:tavLst>
                                    </p:anim>
                                  </p:childTnLst>
                                </p:cTn>
                              </p:par>
                              <p:par>
                                <p:cTn id="231" presetID="42" presetClass="entr" presetSubtype="0" fill="hold" grpId="0" nodeType="withEffect">
                                  <p:stCondLst>
                                    <p:cond delay="0"/>
                                  </p:stCondLst>
                                  <p:childTnLst>
                                    <p:set>
                                      <p:cBhvr>
                                        <p:cTn id="232" dur="1" fill="hold">
                                          <p:stCondLst>
                                            <p:cond delay="0"/>
                                          </p:stCondLst>
                                        </p:cTn>
                                        <p:tgtEl>
                                          <p:spTgt spid="48"/>
                                        </p:tgtEl>
                                        <p:attrNameLst>
                                          <p:attrName>style.visibility</p:attrName>
                                        </p:attrNameLst>
                                      </p:cBhvr>
                                      <p:to>
                                        <p:strVal val="visible"/>
                                      </p:to>
                                    </p:set>
                                    <p:animEffect transition="in" filter="fade">
                                      <p:cBhvr>
                                        <p:cTn id="233" dur="1000"/>
                                        <p:tgtEl>
                                          <p:spTgt spid="48"/>
                                        </p:tgtEl>
                                      </p:cBhvr>
                                    </p:animEffect>
                                    <p:anim calcmode="lin" valueType="num">
                                      <p:cBhvr>
                                        <p:cTn id="234" dur="1000" fill="hold"/>
                                        <p:tgtEl>
                                          <p:spTgt spid="48"/>
                                        </p:tgtEl>
                                        <p:attrNameLst>
                                          <p:attrName>ppt_x</p:attrName>
                                        </p:attrNameLst>
                                      </p:cBhvr>
                                      <p:tavLst>
                                        <p:tav tm="0">
                                          <p:val>
                                            <p:strVal val="#ppt_x"/>
                                          </p:val>
                                        </p:tav>
                                        <p:tav tm="100000">
                                          <p:val>
                                            <p:strVal val="#ppt_x"/>
                                          </p:val>
                                        </p:tav>
                                      </p:tavLst>
                                    </p:anim>
                                    <p:anim calcmode="lin" valueType="num">
                                      <p:cBhvr>
                                        <p:cTn id="235" dur="1000" fill="hold"/>
                                        <p:tgtEl>
                                          <p:spTgt spid="48"/>
                                        </p:tgtEl>
                                        <p:attrNameLst>
                                          <p:attrName>ppt_y</p:attrName>
                                        </p:attrNameLst>
                                      </p:cBhvr>
                                      <p:tavLst>
                                        <p:tav tm="0">
                                          <p:val>
                                            <p:strVal val="#ppt_y+.1"/>
                                          </p:val>
                                        </p:tav>
                                        <p:tav tm="100000">
                                          <p:val>
                                            <p:strVal val="#ppt_y"/>
                                          </p:val>
                                        </p:tav>
                                      </p:tavLst>
                                    </p:anim>
                                  </p:childTnLst>
                                </p:cTn>
                              </p:par>
                              <p:par>
                                <p:cTn id="236" presetID="42" presetClass="entr" presetSubtype="0" fill="hold" grpId="0" nodeType="withEffect">
                                  <p:stCondLst>
                                    <p:cond delay="0"/>
                                  </p:stCondLst>
                                  <p:childTnLst>
                                    <p:set>
                                      <p:cBhvr>
                                        <p:cTn id="237" dur="1" fill="hold">
                                          <p:stCondLst>
                                            <p:cond delay="0"/>
                                          </p:stCondLst>
                                        </p:cTn>
                                        <p:tgtEl>
                                          <p:spTgt spid="49"/>
                                        </p:tgtEl>
                                        <p:attrNameLst>
                                          <p:attrName>style.visibility</p:attrName>
                                        </p:attrNameLst>
                                      </p:cBhvr>
                                      <p:to>
                                        <p:strVal val="visible"/>
                                      </p:to>
                                    </p:set>
                                    <p:animEffect transition="in" filter="fade">
                                      <p:cBhvr>
                                        <p:cTn id="238" dur="1000"/>
                                        <p:tgtEl>
                                          <p:spTgt spid="49"/>
                                        </p:tgtEl>
                                      </p:cBhvr>
                                    </p:animEffect>
                                    <p:anim calcmode="lin" valueType="num">
                                      <p:cBhvr>
                                        <p:cTn id="239" dur="1000" fill="hold"/>
                                        <p:tgtEl>
                                          <p:spTgt spid="49"/>
                                        </p:tgtEl>
                                        <p:attrNameLst>
                                          <p:attrName>ppt_x</p:attrName>
                                        </p:attrNameLst>
                                      </p:cBhvr>
                                      <p:tavLst>
                                        <p:tav tm="0">
                                          <p:val>
                                            <p:strVal val="#ppt_x"/>
                                          </p:val>
                                        </p:tav>
                                        <p:tav tm="100000">
                                          <p:val>
                                            <p:strVal val="#ppt_x"/>
                                          </p:val>
                                        </p:tav>
                                      </p:tavLst>
                                    </p:anim>
                                    <p:anim calcmode="lin" valueType="num">
                                      <p:cBhvr>
                                        <p:cTn id="240" dur="1000" fill="hold"/>
                                        <p:tgtEl>
                                          <p:spTgt spid="49"/>
                                        </p:tgtEl>
                                        <p:attrNameLst>
                                          <p:attrName>ppt_y</p:attrName>
                                        </p:attrNameLst>
                                      </p:cBhvr>
                                      <p:tavLst>
                                        <p:tav tm="0">
                                          <p:val>
                                            <p:strVal val="#ppt_y+.1"/>
                                          </p:val>
                                        </p:tav>
                                        <p:tav tm="100000">
                                          <p:val>
                                            <p:strVal val="#ppt_y"/>
                                          </p:val>
                                        </p:tav>
                                      </p:tavLst>
                                    </p:anim>
                                  </p:childTnLst>
                                </p:cTn>
                              </p:par>
                              <p:par>
                                <p:cTn id="241" presetID="42" presetClass="entr" presetSubtype="0" fill="hold" grpId="0" nodeType="withEffect">
                                  <p:stCondLst>
                                    <p:cond delay="0"/>
                                  </p:stCondLst>
                                  <p:childTnLst>
                                    <p:set>
                                      <p:cBhvr>
                                        <p:cTn id="242" dur="1" fill="hold">
                                          <p:stCondLst>
                                            <p:cond delay="0"/>
                                          </p:stCondLst>
                                        </p:cTn>
                                        <p:tgtEl>
                                          <p:spTgt spid="50"/>
                                        </p:tgtEl>
                                        <p:attrNameLst>
                                          <p:attrName>style.visibility</p:attrName>
                                        </p:attrNameLst>
                                      </p:cBhvr>
                                      <p:to>
                                        <p:strVal val="visible"/>
                                      </p:to>
                                    </p:set>
                                    <p:animEffect transition="in" filter="fade">
                                      <p:cBhvr>
                                        <p:cTn id="243" dur="1000"/>
                                        <p:tgtEl>
                                          <p:spTgt spid="50"/>
                                        </p:tgtEl>
                                      </p:cBhvr>
                                    </p:animEffect>
                                    <p:anim calcmode="lin" valueType="num">
                                      <p:cBhvr>
                                        <p:cTn id="244" dur="1000" fill="hold"/>
                                        <p:tgtEl>
                                          <p:spTgt spid="50"/>
                                        </p:tgtEl>
                                        <p:attrNameLst>
                                          <p:attrName>ppt_x</p:attrName>
                                        </p:attrNameLst>
                                      </p:cBhvr>
                                      <p:tavLst>
                                        <p:tav tm="0">
                                          <p:val>
                                            <p:strVal val="#ppt_x"/>
                                          </p:val>
                                        </p:tav>
                                        <p:tav tm="100000">
                                          <p:val>
                                            <p:strVal val="#ppt_x"/>
                                          </p:val>
                                        </p:tav>
                                      </p:tavLst>
                                    </p:anim>
                                    <p:anim calcmode="lin" valueType="num">
                                      <p:cBhvr>
                                        <p:cTn id="245" dur="1000" fill="hold"/>
                                        <p:tgtEl>
                                          <p:spTgt spid="50"/>
                                        </p:tgtEl>
                                        <p:attrNameLst>
                                          <p:attrName>ppt_y</p:attrName>
                                        </p:attrNameLst>
                                      </p:cBhvr>
                                      <p:tavLst>
                                        <p:tav tm="0">
                                          <p:val>
                                            <p:strVal val="#ppt_y+.1"/>
                                          </p:val>
                                        </p:tav>
                                        <p:tav tm="100000">
                                          <p:val>
                                            <p:strVal val="#ppt_y"/>
                                          </p:val>
                                        </p:tav>
                                      </p:tavLst>
                                    </p:anim>
                                  </p:childTnLst>
                                </p:cTn>
                              </p:par>
                              <p:par>
                                <p:cTn id="246" presetID="42" presetClass="entr" presetSubtype="0" fill="hold" grpId="0" nodeType="withEffect">
                                  <p:stCondLst>
                                    <p:cond delay="0"/>
                                  </p:stCondLst>
                                  <p:childTnLst>
                                    <p:set>
                                      <p:cBhvr>
                                        <p:cTn id="247" dur="1" fill="hold">
                                          <p:stCondLst>
                                            <p:cond delay="0"/>
                                          </p:stCondLst>
                                        </p:cTn>
                                        <p:tgtEl>
                                          <p:spTgt spid="51"/>
                                        </p:tgtEl>
                                        <p:attrNameLst>
                                          <p:attrName>style.visibility</p:attrName>
                                        </p:attrNameLst>
                                      </p:cBhvr>
                                      <p:to>
                                        <p:strVal val="visible"/>
                                      </p:to>
                                    </p:set>
                                    <p:animEffect transition="in" filter="fade">
                                      <p:cBhvr>
                                        <p:cTn id="248" dur="1000"/>
                                        <p:tgtEl>
                                          <p:spTgt spid="51"/>
                                        </p:tgtEl>
                                      </p:cBhvr>
                                    </p:animEffect>
                                    <p:anim calcmode="lin" valueType="num">
                                      <p:cBhvr>
                                        <p:cTn id="249" dur="1000" fill="hold"/>
                                        <p:tgtEl>
                                          <p:spTgt spid="51"/>
                                        </p:tgtEl>
                                        <p:attrNameLst>
                                          <p:attrName>ppt_x</p:attrName>
                                        </p:attrNameLst>
                                      </p:cBhvr>
                                      <p:tavLst>
                                        <p:tav tm="0">
                                          <p:val>
                                            <p:strVal val="#ppt_x"/>
                                          </p:val>
                                        </p:tav>
                                        <p:tav tm="100000">
                                          <p:val>
                                            <p:strVal val="#ppt_x"/>
                                          </p:val>
                                        </p:tav>
                                      </p:tavLst>
                                    </p:anim>
                                    <p:anim calcmode="lin" valueType="num">
                                      <p:cBhvr>
                                        <p:cTn id="250" dur="1000" fill="hold"/>
                                        <p:tgtEl>
                                          <p:spTgt spid="51"/>
                                        </p:tgtEl>
                                        <p:attrNameLst>
                                          <p:attrName>ppt_y</p:attrName>
                                        </p:attrNameLst>
                                      </p:cBhvr>
                                      <p:tavLst>
                                        <p:tav tm="0">
                                          <p:val>
                                            <p:strVal val="#ppt_y+.1"/>
                                          </p:val>
                                        </p:tav>
                                        <p:tav tm="100000">
                                          <p:val>
                                            <p:strVal val="#ppt_y"/>
                                          </p:val>
                                        </p:tav>
                                      </p:tavLst>
                                    </p:anim>
                                  </p:childTnLst>
                                </p:cTn>
                              </p:par>
                              <p:par>
                                <p:cTn id="251" presetID="42" presetClass="entr" presetSubtype="0" fill="hold" grpId="0" nodeType="withEffect">
                                  <p:stCondLst>
                                    <p:cond delay="0"/>
                                  </p:stCondLst>
                                  <p:childTnLst>
                                    <p:set>
                                      <p:cBhvr>
                                        <p:cTn id="252" dur="1" fill="hold">
                                          <p:stCondLst>
                                            <p:cond delay="0"/>
                                          </p:stCondLst>
                                        </p:cTn>
                                        <p:tgtEl>
                                          <p:spTgt spid="52"/>
                                        </p:tgtEl>
                                        <p:attrNameLst>
                                          <p:attrName>style.visibility</p:attrName>
                                        </p:attrNameLst>
                                      </p:cBhvr>
                                      <p:to>
                                        <p:strVal val="visible"/>
                                      </p:to>
                                    </p:set>
                                    <p:animEffect transition="in" filter="fade">
                                      <p:cBhvr>
                                        <p:cTn id="253" dur="1000"/>
                                        <p:tgtEl>
                                          <p:spTgt spid="52"/>
                                        </p:tgtEl>
                                      </p:cBhvr>
                                    </p:animEffect>
                                    <p:anim calcmode="lin" valueType="num">
                                      <p:cBhvr>
                                        <p:cTn id="254" dur="1000" fill="hold"/>
                                        <p:tgtEl>
                                          <p:spTgt spid="52"/>
                                        </p:tgtEl>
                                        <p:attrNameLst>
                                          <p:attrName>ppt_x</p:attrName>
                                        </p:attrNameLst>
                                      </p:cBhvr>
                                      <p:tavLst>
                                        <p:tav tm="0">
                                          <p:val>
                                            <p:strVal val="#ppt_x"/>
                                          </p:val>
                                        </p:tav>
                                        <p:tav tm="100000">
                                          <p:val>
                                            <p:strVal val="#ppt_x"/>
                                          </p:val>
                                        </p:tav>
                                      </p:tavLst>
                                    </p:anim>
                                    <p:anim calcmode="lin" valueType="num">
                                      <p:cBhvr>
                                        <p:cTn id="255" dur="1000" fill="hold"/>
                                        <p:tgtEl>
                                          <p:spTgt spid="52"/>
                                        </p:tgtEl>
                                        <p:attrNameLst>
                                          <p:attrName>ppt_y</p:attrName>
                                        </p:attrNameLst>
                                      </p:cBhvr>
                                      <p:tavLst>
                                        <p:tav tm="0">
                                          <p:val>
                                            <p:strVal val="#ppt_y+.1"/>
                                          </p:val>
                                        </p:tav>
                                        <p:tav tm="100000">
                                          <p:val>
                                            <p:strVal val="#ppt_y"/>
                                          </p:val>
                                        </p:tav>
                                      </p:tavLst>
                                    </p:anim>
                                  </p:childTnLst>
                                </p:cTn>
                              </p:par>
                              <p:par>
                                <p:cTn id="256" presetID="42" presetClass="entr" presetSubtype="0" fill="hold" grpId="0" nodeType="withEffect">
                                  <p:stCondLst>
                                    <p:cond delay="0"/>
                                  </p:stCondLst>
                                  <p:childTnLst>
                                    <p:set>
                                      <p:cBhvr>
                                        <p:cTn id="257" dur="1" fill="hold">
                                          <p:stCondLst>
                                            <p:cond delay="0"/>
                                          </p:stCondLst>
                                        </p:cTn>
                                        <p:tgtEl>
                                          <p:spTgt spid="53"/>
                                        </p:tgtEl>
                                        <p:attrNameLst>
                                          <p:attrName>style.visibility</p:attrName>
                                        </p:attrNameLst>
                                      </p:cBhvr>
                                      <p:to>
                                        <p:strVal val="visible"/>
                                      </p:to>
                                    </p:set>
                                    <p:animEffect transition="in" filter="fade">
                                      <p:cBhvr>
                                        <p:cTn id="258" dur="1000"/>
                                        <p:tgtEl>
                                          <p:spTgt spid="53"/>
                                        </p:tgtEl>
                                      </p:cBhvr>
                                    </p:animEffect>
                                    <p:anim calcmode="lin" valueType="num">
                                      <p:cBhvr>
                                        <p:cTn id="259" dur="1000" fill="hold"/>
                                        <p:tgtEl>
                                          <p:spTgt spid="53"/>
                                        </p:tgtEl>
                                        <p:attrNameLst>
                                          <p:attrName>ppt_x</p:attrName>
                                        </p:attrNameLst>
                                      </p:cBhvr>
                                      <p:tavLst>
                                        <p:tav tm="0">
                                          <p:val>
                                            <p:strVal val="#ppt_x"/>
                                          </p:val>
                                        </p:tav>
                                        <p:tav tm="100000">
                                          <p:val>
                                            <p:strVal val="#ppt_x"/>
                                          </p:val>
                                        </p:tav>
                                      </p:tavLst>
                                    </p:anim>
                                    <p:anim calcmode="lin" valueType="num">
                                      <p:cBhvr>
                                        <p:cTn id="260" dur="1000" fill="hold"/>
                                        <p:tgtEl>
                                          <p:spTgt spid="5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54"/>
                                        </p:tgtEl>
                                        <p:attrNameLst>
                                          <p:attrName>style.visibility</p:attrName>
                                        </p:attrNameLst>
                                      </p:cBhvr>
                                      <p:to>
                                        <p:strVal val="visible"/>
                                      </p:to>
                                    </p:set>
                                    <p:animEffect transition="in" filter="fade">
                                      <p:cBhvr>
                                        <p:cTn id="263" dur="1000"/>
                                        <p:tgtEl>
                                          <p:spTgt spid="54"/>
                                        </p:tgtEl>
                                      </p:cBhvr>
                                    </p:animEffect>
                                    <p:anim calcmode="lin" valueType="num">
                                      <p:cBhvr>
                                        <p:cTn id="264" dur="1000" fill="hold"/>
                                        <p:tgtEl>
                                          <p:spTgt spid="54"/>
                                        </p:tgtEl>
                                        <p:attrNameLst>
                                          <p:attrName>ppt_x</p:attrName>
                                        </p:attrNameLst>
                                      </p:cBhvr>
                                      <p:tavLst>
                                        <p:tav tm="0">
                                          <p:val>
                                            <p:strVal val="#ppt_x"/>
                                          </p:val>
                                        </p:tav>
                                        <p:tav tm="100000">
                                          <p:val>
                                            <p:strVal val="#ppt_x"/>
                                          </p:val>
                                        </p:tav>
                                      </p:tavLst>
                                    </p:anim>
                                    <p:anim calcmode="lin" valueType="num">
                                      <p:cBhvr>
                                        <p:cTn id="265" dur="1000" fill="hold"/>
                                        <p:tgtEl>
                                          <p:spTgt spid="54"/>
                                        </p:tgtEl>
                                        <p:attrNameLst>
                                          <p:attrName>ppt_y</p:attrName>
                                        </p:attrNameLst>
                                      </p:cBhvr>
                                      <p:tavLst>
                                        <p:tav tm="0">
                                          <p:val>
                                            <p:strVal val="#ppt_y+.1"/>
                                          </p:val>
                                        </p:tav>
                                        <p:tav tm="100000">
                                          <p:val>
                                            <p:strVal val="#ppt_y"/>
                                          </p:val>
                                        </p:tav>
                                      </p:tavLst>
                                    </p:anim>
                                  </p:childTnLst>
                                </p:cTn>
                              </p:par>
                              <p:par>
                                <p:cTn id="266" presetID="42" presetClass="entr" presetSubtype="0" fill="hold" grpId="0" nodeType="withEffect">
                                  <p:stCondLst>
                                    <p:cond delay="0"/>
                                  </p:stCondLst>
                                  <p:childTnLst>
                                    <p:set>
                                      <p:cBhvr>
                                        <p:cTn id="267" dur="1" fill="hold">
                                          <p:stCondLst>
                                            <p:cond delay="0"/>
                                          </p:stCondLst>
                                        </p:cTn>
                                        <p:tgtEl>
                                          <p:spTgt spid="55"/>
                                        </p:tgtEl>
                                        <p:attrNameLst>
                                          <p:attrName>style.visibility</p:attrName>
                                        </p:attrNameLst>
                                      </p:cBhvr>
                                      <p:to>
                                        <p:strVal val="visible"/>
                                      </p:to>
                                    </p:set>
                                    <p:animEffect transition="in" filter="fade">
                                      <p:cBhvr>
                                        <p:cTn id="268" dur="1000"/>
                                        <p:tgtEl>
                                          <p:spTgt spid="55"/>
                                        </p:tgtEl>
                                      </p:cBhvr>
                                    </p:animEffect>
                                    <p:anim calcmode="lin" valueType="num">
                                      <p:cBhvr>
                                        <p:cTn id="269" dur="1000" fill="hold"/>
                                        <p:tgtEl>
                                          <p:spTgt spid="55"/>
                                        </p:tgtEl>
                                        <p:attrNameLst>
                                          <p:attrName>ppt_x</p:attrName>
                                        </p:attrNameLst>
                                      </p:cBhvr>
                                      <p:tavLst>
                                        <p:tav tm="0">
                                          <p:val>
                                            <p:strVal val="#ppt_x"/>
                                          </p:val>
                                        </p:tav>
                                        <p:tav tm="100000">
                                          <p:val>
                                            <p:strVal val="#ppt_x"/>
                                          </p:val>
                                        </p:tav>
                                      </p:tavLst>
                                    </p:anim>
                                    <p:anim calcmode="lin" valueType="num">
                                      <p:cBhvr>
                                        <p:cTn id="27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animBg="1"/>
      <p:bldP spid="28" grpId="0"/>
      <p:bldP spid="29" grpId="0" animBg="1"/>
      <p:bldP spid="30" grpId="0"/>
      <p:bldP spid="31" grpId="0" animBg="1"/>
      <p:bldP spid="32" grpId="0"/>
      <p:bldP spid="33" grpId="0" animBg="1"/>
      <p:bldP spid="34" grpId="0"/>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animBg="1"/>
      <p:bldP spid="46" grpId="0"/>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Cloud Terms</a:t>
            </a:r>
            <a:endParaRPr lang="en-ZA" dirty="0"/>
          </a:p>
        </p:txBody>
      </p:sp>
      <p:sp>
        <p:nvSpPr>
          <p:cNvPr id="3" name="Content Placeholder 2"/>
          <p:cNvSpPr>
            <a:spLocks noGrp="1"/>
          </p:cNvSpPr>
          <p:nvPr>
            <p:ph idx="1"/>
          </p:nvPr>
        </p:nvSpPr>
        <p:spPr>
          <a:xfrm>
            <a:off x="388800" y="1066500"/>
            <a:ext cx="8382000" cy="1240340"/>
          </a:xfrm>
        </p:spPr>
        <p:txBody>
          <a:bodyPr/>
          <a:lstStyle/>
          <a:p>
            <a:r>
              <a:rPr lang="en-ZA" dirty="0" smtClean="0"/>
              <a:t>Blob Storage</a:t>
            </a:r>
          </a:p>
          <a:p>
            <a:r>
              <a:rPr lang="en-ZA" dirty="0" smtClean="0"/>
              <a:t>Web Roles</a:t>
            </a:r>
          </a:p>
          <a:p>
            <a:r>
              <a:rPr lang="en-ZA" dirty="0" smtClean="0"/>
              <a:t>Worker Roles</a:t>
            </a:r>
            <a:endParaRPr lang="en-ZA" dirty="0"/>
          </a:p>
        </p:txBody>
      </p:sp>
    </p:spTree>
    <p:extLst>
      <p:ext uri="{BB962C8B-B14F-4D97-AF65-F5344CB8AC3E}">
        <p14:creationId xmlns:p14="http://schemas.microsoft.com/office/powerpoint/2010/main" val="3502084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Virtualisation!</a:t>
            </a:r>
            <a:endParaRPr lang="en-ZA" dirty="0"/>
          </a:p>
        </p:txBody>
      </p:sp>
      <p:sp>
        <p:nvSpPr>
          <p:cNvPr id="3" name="Content Placeholder 2"/>
          <p:cNvSpPr>
            <a:spLocks noGrp="1"/>
          </p:cNvSpPr>
          <p:nvPr>
            <p:ph idx="1"/>
          </p:nvPr>
        </p:nvSpPr>
        <p:spPr>
          <a:xfrm>
            <a:off x="388800" y="1066500"/>
            <a:ext cx="8382000" cy="3474797"/>
          </a:xfrm>
        </p:spPr>
        <p:txBody>
          <a:bodyPr/>
          <a:lstStyle/>
          <a:p>
            <a:endParaRPr lang="en-ZA" dirty="0" smtClean="0"/>
          </a:p>
          <a:p>
            <a:r>
              <a:rPr lang="en-ZA" dirty="0" smtClean="0"/>
              <a:t>Virtualise </a:t>
            </a:r>
            <a:r>
              <a:rPr lang="en-ZA" dirty="0"/>
              <a:t>today</a:t>
            </a:r>
          </a:p>
          <a:p>
            <a:pPr lvl="1"/>
            <a:r>
              <a:rPr lang="en-ZA" dirty="0"/>
              <a:t>Limited big hardware vs. lot’s of small cheap hardware</a:t>
            </a:r>
          </a:p>
          <a:p>
            <a:pPr lvl="1"/>
            <a:r>
              <a:rPr lang="en-ZA" dirty="0"/>
              <a:t>Learn what is a problem in virtualisation</a:t>
            </a:r>
          </a:p>
          <a:p>
            <a:r>
              <a:rPr lang="en-ZA" dirty="0"/>
              <a:t>VM Hosting (IaaS)</a:t>
            </a:r>
          </a:p>
          <a:p>
            <a:pPr lvl="1"/>
            <a:r>
              <a:rPr lang="en-ZA" dirty="0"/>
              <a:t>Create a Hyper-V image</a:t>
            </a:r>
          </a:p>
          <a:p>
            <a:pPr lvl="1"/>
            <a:r>
              <a:rPr lang="en-ZA" dirty="0"/>
              <a:t>Upload image</a:t>
            </a:r>
          </a:p>
          <a:p>
            <a:pPr lvl="1"/>
            <a:r>
              <a:rPr lang="en-ZA" dirty="0"/>
              <a:t>How do people access that image</a:t>
            </a:r>
            <a:r>
              <a:rPr lang="en-ZA" dirty="0" smtClean="0"/>
              <a:t>?</a:t>
            </a:r>
          </a:p>
          <a:p>
            <a:pPr lvl="1"/>
            <a:r>
              <a:rPr lang="en-ZA" dirty="0" smtClean="0"/>
              <a:t>What about state?</a:t>
            </a:r>
            <a:endParaRPr lang="en-ZA" dirty="0"/>
          </a:p>
        </p:txBody>
      </p:sp>
    </p:spTree>
    <p:extLst>
      <p:ext uri="{BB962C8B-B14F-4D97-AF65-F5344CB8AC3E}">
        <p14:creationId xmlns:p14="http://schemas.microsoft.com/office/powerpoint/2010/main" val="2801590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General Theme</a:t>
            </a:r>
            <a:endParaRPr lang="en-ZA" dirty="0"/>
          </a:p>
        </p:txBody>
      </p:sp>
      <p:sp>
        <p:nvSpPr>
          <p:cNvPr id="3" name="Content Placeholder 2"/>
          <p:cNvSpPr>
            <a:spLocks noGrp="1"/>
          </p:cNvSpPr>
          <p:nvPr>
            <p:ph idx="1"/>
          </p:nvPr>
        </p:nvSpPr>
        <p:spPr>
          <a:xfrm>
            <a:off x="388800" y="1066500"/>
            <a:ext cx="8382000" cy="2560701"/>
          </a:xfrm>
        </p:spPr>
        <p:txBody>
          <a:bodyPr/>
          <a:lstStyle/>
          <a:p>
            <a:endParaRPr lang="en-ZA" dirty="0" smtClean="0"/>
          </a:p>
          <a:p>
            <a:pPr marL="0" indent="0">
              <a:buNone/>
            </a:pPr>
            <a:r>
              <a:rPr lang="en-ZA" dirty="0"/>
              <a:t>THINK IN LEGO</a:t>
            </a:r>
          </a:p>
          <a:p>
            <a:r>
              <a:rPr lang="en-ZA" dirty="0"/>
              <a:t>Loosely </a:t>
            </a:r>
            <a:r>
              <a:rPr lang="en-ZA" dirty="0" smtClean="0"/>
              <a:t>Coupled</a:t>
            </a:r>
            <a:endParaRPr lang="en-ZA" dirty="0"/>
          </a:p>
          <a:p>
            <a:r>
              <a:rPr lang="en-ZA" dirty="0" smtClean="0"/>
              <a:t>Single Responsibility </a:t>
            </a:r>
            <a:endParaRPr lang="en-ZA" dirty="0"/>
          </a:p>
          <a:p>
            <a:r>
              <a:rPr lang="en-ZA" dirty="0"/>
              <a:t>Abstraction</a:t>
            </a:r>
          </a:p>
          <a:p>
            <a:r>
              <a:rPr lang="en-ZA" dirty="0" smtClean="0"/>
              <a:t>Very Light with Data</a:t>
            </a:r>
            <a:endParaRPr lang="en-ZA" dirty="0"/>
          </a:p>
        </p:txBody>
      </p:sp>
    </p:spTree>
    <p:extLst>
      <p:ext uri="{BB962C8B-B14F-4D97-AF65-F5344CB8AC3E}">
        <p14:creationId xmlns:p14="http://schemas.microsoft.com/office/powerpoint/2010/main" val="1945839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Our Demo Story For Today</a:t>
            </a:r>
            <a:endParaRPr lang="en-ZA" dirty="0"/>
          </a:p>
        </p:txBody>
      </p:sp>
      <p:sp>
        <p:nvSpPr>
          <p:cNvPr id="3" name="Content Placeholder 2"/>
          <p:cNvSpPr>
            <a:spLocks noGrp="1"/>
          </p:cNvSpPr>
          <p:nvPr>
            <p:ph idx="1"/>
          </p:nvPr>
        </p:nvSpPr>
        <p:spPr>
          <a:xfrm>
            <a:off x="388800" y="1066500"/>
            <a:ext cx="8382000" cy="2480679"/>
          </a:xfrm>
        </p:spPr>
        <p:txBody>
          <a:bodyPr/>
          <a:lstStyle/>
          <a:p>
            <a:endParaRPr lang="en-ZA" dirty="0" smtClean="0"/>
          </a:p>
          <a:p>
            <a:r>
              <a:rPr lang="en-ZA" dirty="0"/>
              <a:t>NASA gets ~3 500 applications for ~15 spots</a:t>
            </a:r>
          </a:p>
          <a:p>
            <a:r>
              <a:rPr lang="en-ZA" dirty="0"/>
              <a:t>Disqualifies ~700 for </a:t>
            </a:r>
            <a:r>
              <a:rPr lang="en-ZA" dirty="0" smtClean="0"/>
              <a:t>Medical, Educational, Professional etc…</a:t>
            </a:r>
            <a:endParaRPr lang="en-ZA" dirty="0"/>
          </a:p>
          <a:p>
            <a:endParaRPr lang="en-ZA" dirty="0" smtClean="0"/>
          </a:p>
          <a:p>
            <a:r>
              <a:rPr lang="en-ZA" dirty="0" smtClean="0"/>
              <a:t>Just a simple: Submit data &gt; Parse &gt; Analyse</a:t>
            </a:r>
            <a:endParaRPr lang="en-ZA" dirty="0"/>
          </a:p>
        </p:txBody>
      </p:sp>
      <p:sp>
        <p:nvSpPr>
          <p:cNvPr id="4" name="Rectangle 3"/>
          <p:cNvSpPr/>
          <p:nvPr/>
        </p:nvSpPr>
        <p:spPr>
          <a:xfrm>
            <a:off x="446565" y="4226516"/>
            <a:ext cx="3519377" cy="646331"/>
          </a:xfrm>
          <a:prstGeom prst="rect">
            <a:avLst/>
          </a:prstGeom>
        </p:spPr>
        <p:txBody>
          <a:bodyPr wrap="square">
            <a:spAutoFit/>
          </a:bodyPr>
          <a:lstStyle/>
          <a:p>
            <a:r>
              <a:rPr lang="en-ZA" sz="1200" dirty="0"/>
              <a:t>Source: </a:t>
            </a:r>
            <a:r>
              <a:rPr lang="en-ZA" sz="1200" dirty="0">
                <a:hlinkClick r:id="rId2"/>
              </a:rPr>
              <a:t>http://</a:t>
            </a:r>
            <a:r>
              <a:rPr lang="en-ZA" sz="1200" dirty="0" smtClean="0">
                <a:hlinkClick r:id="rId2"/>
              </a:rPr>
              <a:t>www.astronautforhire.com/2008/09/nasas-2009-astronaut-class-selection.html</a:t>
            </a:r>
            <a:r>
              <a:rPr lang="en-ZA" sz="1200" dirty="0" smtClean="0"/>
              <a:t> </a:t>
            </a:r>
            <a:endParaRPr lang="en-ZA" sz="1200" dirty="0"/>
          </a:p>
        </p:txBody>
      </p:sp>
    </p:spTree>
    <p:extLst>
      <p:ext uri="{BB962C8B-B14F-4D97-AF65-F5344CB8AC3E}">
        <p14:creationId xmlns:p14="http://schemas.microsoft.com/office/powerpoint/2010/main" val="2317912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What’s in my toolbox?</a:t>
            </a:r>
            <a:endParaRPr lang="en-ZA" dirty="0"/>
          </a:p>
        </p:txBody>
      </p:sp>
      <p:sp>
        <p:nvSpPr>
          <p:cNvPr id="3" name="Content Placeholder 2"/>
          <p:cNvSpPr>
            <a:spLocks noGrp="1"/>
          </p:cNvSpPr>
          <p:nvPr>
            <p:ph idx="1"/>
          </p:nvPr>
        </p:nvSpPr>
        <p:spPr>
          <a:xfrm>
            <a:off x="388800" y="1066500"/>
            <a:ext cx="8382000" cy="2492990"/>
          </a:xfrm>
        </p:spPr>
        <p:txBody>
          <a:bodyPr/>
          <a:lstStyle/>
          <a:p>
            <a:endParaRPr lang="en-ZA" dirty="0" smtClean="0"/>
          </a:p>
          <a:p>
            <a:r>
              <a:rPr lang="en-ZA" dirty="0" smtClean="0"/>
              <a:t>Do you know CodePlex?</a:t>
            </a:r>
          </a:p>
          <a:p>
            <a:r>
              <a:rPr lang="en-ZA" dirty="0" smtClean="0"/>
              <a:t>ZeroMQ</a:t>
            </a:r>
            <a:endParaRPr lang="en-ZA" dirty="0"/>
          </a:p>
          <a:p>
            <a:pPr lvl="1"/>
            <a:r>
              <a:rPr lang="en-ZA" dirty="0" smtClean="0">
                <a:hlinkClick r:id="rId2"/>
              </a:rPr>
              <a:t>http://zeromq.codeplex.com</a:t>
            </a:r>
            <a:endParaRPr lang="en-ZA" dirty="0" smtClean="0"/>
          </a:p>
          <a:p>
            <a:r>
              <a:rPr lang="en-ZA" dirty="0" smtClean="0"/>
              <a:t>AutoMapper</a:t>
            </a:r>
          </a:p>
          <a:p>
            <a:pPr lvl="1"/>
            <a:r>
              <a:rPr lang="en-ZA" dirty="0" smtClean="0">
                <a:hlinkClick r:id="rId3"/>
              </a:rPr>
              <a:t>http://automapper.codeplex.com</a:t>
            </a:r>
            <a:r>
              <a:rPr lang="en-ZA" dirty="0" smtClean="0"/>
              <a:t> </a:t>
            </a:r>
          </a:p>
        </p:txBody>
      </p:sp>
    </p:spTree>
    <p:extLst>
      <p:ext uri="{BB962C8B-B14F-4D97-AF65-F5344CB8AC3E}">
        <p14:creationId xmlns:p14="http://schemas.microsoft.com/office/powerpoint/2010/main" val="4261487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vDays11_16-9_Template">
  <a:themeElements>
    <a:clrScheme name="Custom 1">
      <a:dk1>
        <a:srgbClr val="FFFFFF"/>
      </a:dk1>
      <a:lt1>
        <a:sysClr val="window" lastClr="FFFFFF"/>
      </a:lt1>
      <a:dk2>
        <a:srgbClr val="FFFFFF"/>
      </a:dk2>
      <a:lt2>
        <a:srgbClr val="FFFFFF"/>
      </a:lt2>
      <a:accent1>
        <a:srgbClr val="8CC63F"/>
      </a:accent1>
      <a:accent2>
        <a:srgbClr val="2484C6"/>
      </a:accent2>
      <a:accent3>
        <a:srgbClr val="F58020"/>
      </a:accent3>
      <a:accent4>
        <a:srgbClr val="B72172"/>
      </a:accent4>
      <a:accent5>
        <a:srgbClr val="E1E1E1"/>
      </a:accent5>
      <a:accent6>
        <a:srgbClr val="FAA61A"/>
      </a:accent6>
      <a:hlink>
        <a:srgbClr val="8CC63F"/>
      </a:hlink>
      <a:folHlink>
        <a:srgbClr val="002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a:spPr>
      <a:bodyPr vert="horz" wrap="square" lIns="72000" tIns="45718" rIns="72000" bIns="45718" numCol="1" rtlCol="0" anchor="ctr" anchorCtr="0" compatLnSpc="1">
        <a:prstTxWarp prst="textNoShape">
          <a:avLst/>
        </a:prstTxWarp>
      </a:bodyPr>
      <a:lstStyle>
        <a:defPPr algn="ctr" defTabSz="914099">
          <a:defRPr sz="2000" dirty="0" smtClean="0">
            <a:solidFill>
              <a:srgbClr val="FFFFFF"/>
            </a:solidFill>
            <a:latin typeface="Calibri"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AD18D62016C640A18B4602AF84C96B" ma:contentTypeVersion="0" ma:contentTypeDescription="Create a new document." ma:contentTypeScope="" ma:versionID="caa81f01dd96cdfbc3682f85211525f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0BFF8-353C-459A-AFEF-E21478A41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6E36A69-20AF-4475-8E56-46E6A5BAB14A}">
  <ds:schemaRefs>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727A27AF-67A1-4A64-B04E-6572043AD3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DevDays11_16-9_Template</Template>
  <TotalTime>1282</TotalTime>
  <Words>1260</Words>
  <Application>Microsoft Office PowerPoint</Application>
  <PresentationFormat>On-screen Show (16:9)</PresentationFormat>
  <Paragraphs>268</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DevDays11_16-9_Template</vt:lpstr>
      <vt:lpstr>PowerPoint Presentation</vt:lpstr>
      <vt:lpstr>Get Ready For The Cloud</vt:lpstr>
      <vt:lpstr>Agenda Get ready for the cloud</vt:lpstr>
      <vt:lpstr>PowerPoint Presentation</vt:lpstr>
      <vt:lpstr>Cloud Terms</vt:lpstr>
      <vt:lpstr>Virtualisation!</vt:lpstr>
      <vt:lpstr>The General Theme</vt:lpstr>
      <vt:lpstr>Our Demo Story For Today</vt:lpstr>
      <vt:lpstr>What’s in my toolbox?</vt:lpstr>
      <vt:lpstr>Start with data</vt:lpstr>
      <vt:lpstr>PowerPoint Presentation</vt:lpstr>
      <vt:lpstr>How does this cloud?</vt:lpstr>
      <vt:lpstr>Overkill for crud?</vt:lpstr>
      <vt:lpstr>Data Design Proven Practises</vt:lpstr>
      <vt:lpstr>Connectivity Design Proven Practises</vt:lpstr>
      <vt:lpstr>Features we want in processing</vt:lpstr>
      <vt:lpstr>Structure of our processing</vt:lpstr>
      <vt:lpstr>PowerPoint Presentation</vt:lpstr>
      <vt:lpstr>How does this cloud?</vt:lpstr>
      <vt:lpstr>Application Design Proven Practises</vt:lpstr>
      <vt:lpstr>Worker Role?</vt:lpstr>
      <vt:lpstr>PowerPoint Presentation</vt:lpstr>
      <vt:lpstr>How does Worker Role Cloud?</vt:lpstr>
      <vt:lpstr>Regulation &amp; Compliance</vt:lpstr>
      <vt:lpstr>Security Design Proven Practises</vt:lpstr>
      <vt:lpstr>Why use WIF?</vt:lpstr>
      <vt:lpstr>PowerPoint Presentation</vt:lpstr>
      <vt:lpstr>How does this cloud?</vt:lpstr>
      <vt:lpstr>Deployment Design Proven Practises</vt:lpstr>
      <vt:lpstr>The General Theme… again</vt:lpstr>
      <vt:lpstr>Windows Azure 30 Day Pass</vt:lpstr>
      <vt:lpstr>Calls to Action</vt:lpstr>
      <vt:lpstr>Keep in Touch</vt:lpstr>
      <vt:lpstr>Don’t forget the Xbox Kinect  show-down  after sessions  this evening!</vt:lpstr>
      <vt:lpstr>DevDays 2011 Sponsors</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 Ed 2010 NA 4x3</dc:subject>
  <dc:creator>RobertMacLean</dc:creator>
  <dc:description>Event Location: New Orleans, LA
Audience: Technical, partners and customers, Developers, IT Professionals,</dc:description>
  <cp:lastModifiedBy>Robert MacLean</cp:lastModifiedBy>
  <cp:revision>56</cp:revision>
  <dcterms:created xsi:type="dcterms:W3CDTF">2011-05-11T11:45:15Z</dcterms:created>
  <dcterms:modified xsi:type="dcterms:W3CDTF">2011-05-25T13:15:53Z</dcterms:modified>
</cp:coreProperties>
</file>